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5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31"/>
  </p:notesMasterIdLst>
  <p:sldIdLst>
    <p:sldId id="365" r:id="rId3"/>
    <p:sldId id="2856" r:id="rId4"/>
    <p:sldId id="373" r:id="rId5"/>
    <p:sldId id="542" r:id="rId6"/>
    <p:sldId id="438" r:id="rId7"/>
    <p:sldId id="2830" r:id="rId8"/>
    <p:sldId id="535" r:id="rId9"/>
    <p:sldId id="2853" r:id="rId10"/>
    <p:sldId id="2849" r:id="rId11"/>
    <p:sldId id="351" r:id="rId12"/>
    <p:sldId id="2854" r:id="rId13"/>
    <p:sldId id="2855" r:id="rId14"/>
    <p:sldId id="537" r:id="rId15"/>
    <p:sldId id="536" r:id="rId16"/>
    <p:sldId id="2859" r:id="rId17"/>
    <p:sldId id="543" r:id="rId18"/>
    <p:sldId id="544" r:id="rId19"/>
    <p:sldId id="1487" r:id="rId20"/>
    <p:sldId id="545" r:id="rId21"/>
    <p:sldId id="549" r:id="rId22"/>
    <p:sldId id="550" r:id="rId23"/>
    <p:sldId id="1331" r:id="rId24"/>
    <p:sldId id="2851" r:id="rId25"/>
    <p:sldId id="551" r:id="rId26"/>
    <p:sldId id="552" r:id="rId27"/>
    <p:sldId id="546" r:id="rId28"/>
    <p:sldId id="2858" r:id="rId29"/>
    <p:sldId id="54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FFFFD2"/>
    <a:srgbClr val="556782"/>
    <a:srgbClr val="9B3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6"/>
    <p:restoredTop sz="89437"/>
  </p:normalViewPr>
  <p:slideViewPr>
    <p:cSldViewPr snapToGrid="0" snapToObjects="1">
      <p:cViewPr varScale="1">
        <p:scale>
          <a:sx n="70" d="100"/>
          <a:sy n="70" d="100"/>
        </p:scale>
        <p:origin x="11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182AC-A0BB-BE4F-ADE9-EEB39BA90488}" type="doc">
      <dgm:prSet loTypeId="urn:microsoft.com/office/officeart/2005/8/layout/b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842E546-ADAC-734B-A760-246D976639D0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知识</a:t>
          </a:r>
        </a:p>
      </dgm:t>
    </dgm:pt>
    <dgm:pt modelId="{39608E38-6E70-9C40-B00E-178D66D0030E}" type="parTrans" cxnId="{C96E2F2B-A0B1-0F43-AADA-23F728B7A28D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72EC2374-E288-4646-BD10-7B5B8BBC0134}" type="sibTrans" cxnId="{C96E2F2B-A0B1-0F43-AADA-23F728B7A28D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8C69BF8A-26AB-2545-A267-E4F188341D24}">
      <dgm:prSet phldrT="[文本]" custT="1"/>
      <dgm:spPr/>
      <dgm:t>
        <a:bodyPr/>
        <a:lstStyle/>
        <a:p>
          <a:r>
            <a: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MD</a:t>
          </a:r>
          <a:r>
            <a:rPr lang="zh-CN" altLang="en-US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结构的第二原像攻击</a:t>
          </a:r>
        </a:p>
      </dgm:t>
    </dgm:pt>
    <dgm:pt modelId="{7693CE08-1487-7E48-8283-552AAC84D17B}" type="parTrans" cxnId="{67D01632-3185-0740-BA48-C624EFF0721A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6B3C82D9-CEE1-DA47-8590-3C46314A2404}" type="sibTrans" cxnId="{67D01632-3185-0740-BA48-C624EFF0721A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E03345C3-F040-EE40-991E-2A2177460563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能力</a:t>
          </a:r>
        </a:p>
      </dgm:t>
    </dgm:pt>
    <dgm:pt modelId="{E21ECE13-9335-5D4A-AEEB-D4F6BF51688E}" type="parTrans" cxnId="{FB0BD50E-1A2D-A847-9993-022E1150FBC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775A4E86-E477-1749-95E6-4A7648FFCC9A}" type="sibTrans" cxnId="{FB0BD50E-1A2D-A847-9993-022E1150FBC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F04F4D27-E37B-D04A-9CAA-A1EC647871A9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能推导轮函数对差分进行消除、传递的条件</a:t>
          </a:r>
        </a:p>
      </dgm:t>
    </dgm:pt>
    <dgm:pt modelId="{F2238538-0059-7343-A65E-118617AD4EBF}" type="parTrans" cxnId="{38669F22-4CE2-7C4F-B1D2-30E52F57A3B6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9CFA4E07-2505-F440-8C7C-D4DDCAE492C9}" type="sibTrans" cxnId="{38669F22-4CE2-7C4F-B1D2-30E52F57A3B6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7D012FD3-45CC-3640-A7D8-4AA74A931493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素质</a:t>
          </a:r>
        </a:p>
      </dgm:t>
    </dgm:pt>
    <dgm:pt modelId="{8A15950E-0FE6-8743-A565-8D4244724F5A}" type="parTrans" cxnId="{A9CC0294-057D-A543-AAC9-451C63AD085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A64B37A9-9414-9649-91AA-846196B22D73}" type="sibTrans" cxnId="{A9CC0294-057D-A543-AAC9-451C63AD085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5030B72F-D2AD-2D4C-80FC-74895BB8C51F}">
      <dgm:prSet custT="1"/>
      <dgm:spPr/>
      <dgm:t>
        <a:bodyPr/>
        <a:lstStyle/>
        <a:p>
          <a:r>
            <a: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根据实际问题，提炼关注的不随机特性，灵活调整传统分析技术</a:t>
          </a:r>
        </a:p>
      </dgm:t>
    </dgm:pt>
    <dgm:pt modelId="{0B6A8983-2CF9-BD49-B3A8-B01E12401CD9}" type="parTrans" cxnId="{A896E34F-B991-FC4A-A8CE-1B17BDC76131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176DBB05-518A-9C43-B57B-B1B60E7FFE67}" type="sibTrans" cxnId="{A896E34F-B991-FC4A-A8CE-1B17BDC76131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084BC088-B552-D04E-BEFE-168364718380}">
      <dgm:prSet/>
      <dgm:spPr/>
      <dgm:t>
        <a:bodyPr/>
        <a:lstStyle/>
        <a:p>
          <a:endParaRPr lang="zh-CN" altLang="en-US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782A1D1F-4E48-284B-ACE3-11DFBE1A56E0}" type="parTrans" cxnId="{4A1B39EE-3168-8A4C-8A0B-2C96809469B9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DF649095-442A-2944-AF56-0C3D14B074BD}" type="sibTrans" cxnId="{4A1B39EE-3168-8A4C-8A0B-2C96809469B9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3409D580-0177-5B44-8771-96C43E683CC8}">
      <dgm:prSet phldrT="[文本]"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理解比特追踪法思想</a:t>
          </a:r>
        </a:p>
      </dgm:t>
    </dgm:pt>
    <dgm:pt modelId="{E27E34AA-3F5D-BE42-8D23-96452791CCD3}" type="parTrans" cxnId="{E9D0D5A3-A538-B64E-88AE-3499B59FAA3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8D2E725C-5464-9E49-8F99-828D6610B957}" type="sibTrans" cxnId="{E9D0D5A3-A538-B64E-88AE-3499B59FAA3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6F53E4A7-345F-48D9-80F3-3202D2BD729B}">
      <dgm:prSet phldrT="[文本]" custT="1"/>
      <dgm:spPr/>
      <dgm:t>
        <a:bodyPr/>
        <a:lstStyle/>
        <a:p>
          <a:r>
            <a:rPr lang="zh-CN" altLang="en-US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杂凑函数的安全性对消息认证码的影响</a:t>
          </a:r>
        </a:p>
      </dgm:t>
    </dgm:pt>
    <dgm:pt modelId="{B81BA416-BD3F-4E09-93C2-B90218E2243A}" type="parTrans" cxnId="{C6188A3F-7BCC-48B4-BFB2-CA1469D845A9}">
      <dgm:prSet/>
      <dgm:spPr/>
      <dgm:t>
        <a:bodyPr/>
        <a:lstStyle/>
        <a:p>
          <a:endParaRPr lang="zh-CN" altLang="en-US"/>
        </a:p>
      </dgm:t>
    </dgm:pt>
    <dgm:pt modelId="{199EBB21-9C71-49FB-B757-45507B368C72}" type="sibTrans" cxnId="{C6188A3F-7BCC-48B4-BFB2-CA1469D845A9}">
      <dgm:prSet/>
      <dgm:spPr/>
      <dgm:t>
        <a:bodyPr/>
        <a:lstStyle/>
        <a:p>
          <a:endParaRPr lang="zh-CN" altLang="en-US"/>
        </a:p>
      </dgm:t>
    </dgm:pt>
    <dgm:pt modelId="{00D8A1E4-2F51-475B-8FD4-84FEC9A930BA}">
      <dgm:prSet phldrT="[文本]" custT="1"/>
      <dgm:spPr/>
      <dgm:t>
        <a:bodyPr/>
        <a:lstStyle/>
        <a:p>
          <a:r>
            <a: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MD4</a:t>
          </a:r>
          <a:r>
            <a:rPr lang="zh-CN" altLang="en-US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算法的碰撞攻击</a:t>
          </a:r>
        </a:p>
      </dgm:t>
    </dgm:pt>
    <dgm:pt modelId="{4B30B37D-43D9-473C-BF47-0A1252FBBF45}" type="parTrans" cxnId="{555C20AF-9633-425B-A428-EA7AF5AFF5DF}">
      <dgm:prSet/>
      <dgm:spPr/>
      <dgm:t>
        <a:bodyPr/>
        <a:lstStyle/>
        <a:p>
          <a:endParaRPr lang="zh-CN" altLang="en-US"/>
        </a:p>
      </dgm:t>
    </dgm:pt>
    <dgm:pt modelId="{4ED9F07E-4236-4CA5-ABE1-BD9194140024}" type="sibTrans" cxnId="{555C20AF-9633-425B-A428-EA7AF5AFF5DF}">
      <dgm:prSet/>
      <dgm:spPr/>
      <dgm:t>
        <a:bodyPr/>
        <a:lstStyle/>
        <a:p>
          <a:endParaRPr lang="zh-CN" altLang="en-US"/>
        </a:p>
      </dgm:t>
    </dgm:pt>
    <dgm:pt modelId="{ADD6A97A-DC95-9D49-8363-A6DAC51101AF}" type="pres">
      <dgm:prSet presAssocID="{E9C182AC-A0BB-BE4F-ADE9-EEB39BA90488}" presName="diagram" presStyleCnt="0">
        <dgm:presLayoutVars>
          <dgm:dir/>
          <dgm:animLvl val="lvl"/>
          <dgm:resizeHandles val="exact"/>
        </dgm:presLayoutVars>
      </dgm:prSet>
      <dgm:spPr/>
    </dgm:pt>
    <dgm:pt modelId="{0FB47319-5D35-5744-8468-3A549389F769}" type="pres">
      <dgm:prSet presAssocID="{D842E546-ADAC-734B-A760-246D976639D0}" presName="compNode" presStyleCnt="0"/>
      <dgm:spPr/>
    </dgm:pt>
    <dgm:pt modelId="{62C8A15D-F63A-0647-8FE2-8F2672E36132}" type="pres">
      <dgm:prSet presAssocID="{D842E546-ADAC-734B-A760-246D976639D0}" presName="childRect" presStyleLbl="bgAcc1" presStyleIdx="0" presStyleCnt="3">
        <dgm:presLayoutVars>
          <dgm:bulletEnabled val="1"/>
        </dgm:presLayoutVars>
      </dgm:prSet>
      <dgm:spPr/>
    </dgm:pt>
    <dgm:pt modelId="{3808572C-EAEB-6E48-8A97-0BC02163A13C}" type="pres">
      <dgm:prSet presAssocID="{D842E546-ADAC-734B-A760-246D976639D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475F60F-148F-C14E-AC78-2C7946161D65}" type="pres">
      <dgm:prSet presAssocID="{D842E546-ADAC-734B-A760-246D976639D0}" presName="parentRect" presStyleLbl="alignNode1" presStyleIdx="0" presStyleCnt="3"/>
      <dgm:spPr/>
    </dgm:pt>
    <dgm:pt modelId="{A379747A-F5E5-DA40-8347-03206FC3F7A7}" type="pres">
      <dgm:prSet presAssocID="{D842E546-ADAC-734B-A760-246D976639D0}" presName="adorn" presStyleLbl="fgAccFollowNode1" presStyleIdx="0" presStyleCnt="3"/>
      <dgm:spPr/>
    </dgm:pt>
    <dgm:pt modelId="{37F2677C-8263-D64C-90D8-7B96FB6456E2}" type="pres">
      <dgm:prSet presAssocID="{72EC2374-E288-4646-BD10-7B5B8BBC0134}" presName="sibTrans" presStyleLbl="sibTrans2D1" presStyleIdx="0" presStyleCnt="0"/>
      <dgm:spPr/>
    </dgm:pt>
    <dgm:pt modelId="{7C1FD532-F180-BA49-B5AE-445D0ED2F750}" type="pres">
      <dgm:prSet presAssocID="{E03345C3-F040-EE40-991E-2A2177460563}" presName="compNode" presStyleCnt="0"/>
      <dgm:spPr/>
    </dgm:pt>
    <dgm:pt modelId="{C4A89531-9CB9-944B-B3E7-7480F834AAD4}" type="pres">
      <dgm:prSet presAssocID="{E03345C3-F040-EE40-991E-2A2177460563}" presName="childRect" presStyleLbl="bgAcc1" presStyleIdx="1" presStyleCnt="3">
        <dgm:presLayoutVars>
          <dgm:bulletEnabled val="1"/>
        </dgm:presLayoutVars>
      </dgm:prSet>
      <dgm:spPr/>
    </dgm:pt>
    <dgm:pt modelId="{022C2F79-580D-7849-AD20-17287352C545}" type="pres">
      <dgm:prSet presAssocID="{E03345C3-F040-EE40-991E-2A217746056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083DA19-1152-8A45-B9A4-CD1237F7482B}" type="pres">
      <dgm:prSet presAssocID="{E03345C3-F040-EE40-991E-2A2177460563}" presName="parentRect" presStyleLbl="alignNode1" presStyleIdx="1" presStyleCnt="3"/>
      <dgm:spPr/>
    </dgm:pt>
    <dgm:pt modelId="{52BCA1DF-5540-A347-8F65-03F2203951F9}" type="pres">
      <dgm:prSet presAssocID="{E03345C3-F040-EE40-991E-2A2177460563}" presName="adorn" presStyleLbl="fgAccFollowNode1" presStyleIdx="1" presStyleCnt="3"/>
      <dgm:spPr/>
    </dgm:pt>
    <dgm:pt modelId="{8792BD69-E1F5-2E46-BF00-D055E2A55425}" type="pres">
      <dgm:prSet presAssocID="{775A4E86-E477-1749-95E6-4A7648FFCC9A}" presName="sibTrans" presStyleLbl="sibTrans2D1" presStyleIdx="0" presStyleCnt="0"/>
      <dgm:spPr/>
    </dgm:pt>
    <dgm:pt modelId="{47C8F1F5-4138-AA42-8D6E-0352E94BA5B3}" type="pres">
      <dgm:prSet presAssocID="{7D012FD3-45CC-3640-A7D8-4AA74A931493}" presName="compNode" presStyleCnt="0"/>
      <dgm:spPr/>
    </dgm:pt>
    <dgm:pt modelId="{20F3A398-7E03-2E44-AB93-AF118D1F2745}" type="pres">
      <dgm:prSet presAssocID="{7D012FD3-45CC-3640-A7D8-4AA74A931493}" presName="childRect" presStyleLbl="bgAcc1" presStyleIdx="2" presStyleCnt="3">
        <dgm:presLayoutVars>
          <dgm:bulletEnabled val="1"/>
        </dgm:presLayoutVars>
      </dgm:prSet>
      <dgm:spPr/>
    </dgm:pt>
    <dgm:pt modelId="{941D6846-A535-0D44-9FFE-F9970570021E}" type="pres">
      <dgm:prSet presAssocID="{7D012FD3-45CC-3640-A7D8-4AA74A93149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A0F7132-120C-C941-B69C-4A3426541ACE}" type="pres">
      <dgm:prSet presAssocID="{7D012FD3-45CC-3640-A7D8-4AA74A931493}" presName="parentRect" presStyleLbl="alignNode1" presStyleIdx="2" presStyleCnt="3"/>
      <dgm:spPr/>
    </dgm:pt>
    <dgm:pt modelId="{33E71E53-636A-4043-888C-4622AC562B1F}" type="pres">
      <dgm:prSet presAssocID="{7D012FD3-45CC-3640-A7D8-4AA74A931493}" presName="adorn" presStyleLbl="fgAccFollowNode1" presStyleIdx="2" presStyleCnt="3"/>
      <dgm:spPr/>
    </dgm:pt>
  </dgm:ptLst>
  <dgm:cxnLst>
    <dgm:cxn modelId="{FB0BD50E-1A2D-A847-9993-022E1150FBC7}" srcId="{E9C182AC-A0BB-BE4F-ADE9-EEB39BA90488}" destId="{E03345C3-F040-EE40-991E-2A2177460563}" srcOrd="1" destOrd="0" parTransId="{E21ECE13-9335-5D4A-AEEB-D4F6BF51688E}" sibTransId="{775A4E86-E477-1749-95E6-4A7648FFCC9A}"/>
    <dgm:cxn modelId="{C5BD181F-CEC0-1040-8FD7-D13638BB9B1D}" type="presOf" srcId="{3409D580-0177-5B44-8771-96C43E683CC8}" destId="{C4A89531-9CB9-944B-B3E7-7480F834AAD4}" srcOrd="0" destOrd="1" presId="urn:microsoft.com/office/officeart/2005/8/layout/bList2"/>
    <dgm:cxn modelId="{38669F22-4CE2-7C4F-B1D2-30E52F57A3B6}" srcId="{E03345C3-F040-EE40-991E-2A2177460563}" destId="{F04F4D27-E37B-D04A-9CAA-A1EC647871A9}" srcOrd="0" destOrd="0" parTransId="{F2238538-0059-7343-A65E-118617AD4EBF}" sibTransId="{9CFA4E07-2505-F440-8C7C-D4DDCAE492C9}"/>
    <dgm:cxn modelId="{ADEBE526-B498-DE40-BDFD-1C22572439C2}" type="presOf" srcId="{5030B72F-D2AD-2D4C-80FC-74895BB8C51F}" destId="{20F3A398-7E03-2E44-AB93-AF118D1F2745}" srcOrd="0" destOrd="0" presId="urn:microsoft.com/office/officeart/2005/8/layout/bList2"/>
    <dgm:cxn modelId="{C96E2F2B-A0B1-0F43-AADA-23F728B7A28D}" srcId="{E9C182AC-A0BB-BE4F-ADE9-EEB39BA90488}" destId="{D842E546-ADAC-734B-A760-246D976639D0}" srcOrd="0" destOrd="0" parTransId="{39608E38-6E70-9C40-B00E-178D66D0030E}" sibTransId="{72EC2374-E288-4646-BD10-7B5B8BBC0134}"/>
    <dgm:cxn modelId="{67D01632-3185-0740-BA48-C624EFF0721A}" srcId="{D842E546-ADAC-734B-A760-246D976639D0}" destId="{8C69BF8A-26AB-2545-A267-E4F188341D24}" srcOrd="0" destOrd="0" parTransId="{7693CE08-1487-7E48-8283-552AAC84D17B}" sibTransId="{6B3C82D9-CEE1-DA47-8590-3C46314A2404}"/>
    <dgm:cxn modelId="{7D71D737-66D5-5544-B6F0-9833E165DD24}" type="presOf" srcId="{E03345C3-F040-EE40-991E-2A2177460563}" destId="{3083DA19-1152-8A45-B9A4-CD1237F7482B}" srcOrd="1" destOrd="0" presId="urn:microsoft.com/office/officeart/2005/8/layout/bList2"/>
    <dgm:cxn modelId="{C6188A3F-7BCC-48B4-BFB2-CA1469D845A9}" srcId="{D842E546-ADAC-734B-A760-246D976639D0}" destId="{6F53E4A7-345F-48D9-80F3-3202D2BD729B}" srcOrd="2" destOrd="0" parTransId="{B81BA416-BD3F-4E09-93C2-B90218E2243A}" sibTransId="{199EBB21-9C71-49FB-B757-45507B368C72}"/>
    <dgm:cxn modelId="{4D1EC45B-44FD-8C45-8104-35591B3E75BF}" type="presOf" srcId="{7D012FD3-45CC-3640-A7D8-4AA74A931493}" destId="{1A0F7132-120C-C941-B69C-4A3426541ACE}" srcOrd="1" destOrd="0" presId="urn:microsoft.com/office/officeart/2005/8/layout/bList2"/>
    <dgm:cxn modelId="{8D451149-4AE8-D149-8432-2FC13183B24F}" type="presOf" srcId="{775A4E86-E477-1749-95E6-4A7648FFCC9A}" destId="{8792BD69-E1F5-2E46-BF00-D055E2A55425}" srcOrd="0" destOrd="0" presId="urn:microsoft.com/office/officeart/2005/8/layout/bList2"/>
    <dgm:cxn modelId="{A896E34F-B991-FC4A-A8CE-1B17BDC76131}" srcId="{7D012FD3-45CC-3640-A7D8-4AA74A931493}" destId="{5030B72F-D2AD-2D4C-80FC-74895BB8C51F}" srcOrd="0" destOrd="0" parTransId="{0B6A8983-2CF9-BD49-B3A8-B01E12401CD9}" sibTransId="{176DBB05-518A-9C43-B57B-B1B60E7FFE67}"/>
    <dgm:cxn modelId="{A9CC0294-057D-A543-AAC9-451C63AD0857}" srcId="{E9C182AC-A0BB-BE4F-ADE9-EEB39BA90488}" destId="{7D012FD3-45CC-3640-A7D8-4AA74A931493}" srcOrd="2" destOrd="0" parTransId="{8A15950E-0FE6-8743-A565-8D4244724F5A}" sibTransId="{A64B37A9-9414-9649-91AA-846196B22D73}"/>
    <dgm:cxn modelId="{7DA7119B-91DA-A242-A2BA-CABC9F901CE6}" type="presOf" srcId="{7D012FD3-45CC-3640-A7D8-4AA74A931493}" destId="{941D6846-A535-0D44-9FFE-F9970570021E}" srcOrd="0" destOrd="0" presId="urn:microsoft.com/office/officeart/2005/8/layout/bList2"/>
    <dgm:cxn modelId="{5EE95A9C-B5C5-914E-B371-C0B82ED8120C}" type="presOf" srcId="{E9C182AC-A0BB-BE4F-ADE9-EEB39BA90488}" destId="{ADD6A97A-DC95-9D49-8363-A6DAC51101AF}" srcOrd="0" destOrd="0" presId="urn:microsoft.com/office/officeart/2005/8/layout/bList2"/>
    <dgm:cxn modelId="{DF61BC9F-5B13-464E-9B58-12651C4E1AD8}" type="presOf" srcId="{D842E546-ADAC-734B-A760-246D976639D0}" destId="{3475F60F-148F-C14E-AC78-2C7946161D65}" srcOrd="1" destOrd="0" presId="urn:microsoft.com/office/officeart/2005/8/layout/bList2"/>
    <dgm:cxn modelId="{E9D0D5A3-A538-B64E-88AE-3499B59FAA3E}" srcId="{E03345C3-F040-EE40-991E-2A2177460563}" destId="{3409D580-0177-5B44-8771-96C43E683CC8}" srcOrd="1" destOrd="0" parTransId="{E27E34AA-3F5D-BE42-8D23-96452791CCD3}" sibTransId="{8D2E725C-5464-9E49-8F99-828D6610B957}"/>
    <dgm:cxn modelId="{653BFDAD-689E-8141-9AC2-9F1DD44E2065}" type="presOf" srcId="{72EC2374-E288-4646-BD10-7B5B8BBC0134}" destId="{37F2677C-8263-D64C-90D8-7B96FB6456E2}" srcOrd="0" destOrd="0" presId="urn:microsoft.com/office/officeart/2005/8/layout/bList2"/>
    <dgm:cxn modelId="{555C20AF-9633-425B-A428-EA7AF5AFF5DF}" srcId="{D842E546-ADAC-734B-A760-246D976639D0}" destId="{00D8A1E4-2F51-475B-8FD4-84FEC9A930BA}" srcOrd="1" destOrd="0" parTransId="{4B30B37D-43D9-473C-BF47-0A1252FBBF45}" sibTransId="{4ED9F07E-4236-4CA5-ABE1-BD9194140024}"/>
    <dgm:cxn modelId="{F50C8DBE-B782-7143-A364-3F57AA24EF69}" type="presOf" srcId="{F04F4D27-E37B-D04A-9CAA-A1EC647871A9}" destId="{C4A89531-9CB9-944B-B3E7-7480F834AAD4}" srcOrd="0" destOrd="0" presId="urn:microsoft.com/office/officeart/2005/8/layout/bList2"/>
    <dgm:cxn modelId="{A36CF2C1-7160-5446-A0CF-C898D72BB7FD}" type="presOf" srcId="{D842E546-ADAC-734B-A760-246D976639D0}" destId="{3808572C-EAEB-6E48-8A97-0BC02163A13C}" srcOrd="0" destOrd="0" presId="urn:microsoft.com/office/officeart/2005/8/layout/bList2"/>
    <dgm:cxn modelId="{528303CD-9520-6C46-9421-DCA3C82AE27A}" type="presOf" srcId="{084BC088-B552-D04E-BEFE-168364718380}" destId="{C4A89531-9CB9-944B-B3E7-7480F834AAD4}" srcOrd="0" destOrd="2" presId="urn:microsoft.com/office/officeart/2005/8/layout/bList2"/>
    <dgm:cxn modelId="{CECBABD2-C442-44FC-8A46-38ED634375F3}" type="presOf" srcId="{6F53E4A7-345F-48D9-80F3-3202D2BD729B}" destId="{62C8A15D-F63A-0647-8FE2-8F2672E36132}" srcOrd="0" destOrd="2" presId="urn:microsoft.com/office/officeart/2005/8/layout/bList2"/>
    <dgm:cxn modelId="{140C29E0-AAE6-D042-9189-20CB431A9C5A}" type="presOf" srcId="{E03345C3-F040-EE40-991E-2A2177460563}" destId="{022C2F79-580D-7849-AD20-17287352C545}" srcOrd="0" destOrd="0" presId="urn:microsoft.com/office/officeart/2005/8/layout/bList2"/>
    <dgm:cxn modelId="{4A1B39EE-3168-8A4C-8A0B-2C96809469B9}" srcId="{E03345C3-F040-EE40-991E-2A2177460563}" destId="{084BC088-B552-D04E-BEFE-168364718380}" srcOrd="2" destOrd="0" parTransId="{782A1D1F-4E48-284B-ACE3-11DFBE1A56E0}" sibTransId="{DF649095-442A-2944-AF56-0C3D14B074BD}"/>
    <dgm:cxn modelId="{2E4C04EF-FB24-4C4F-9B2E-4AC6E34B5867}" type="presOf" srcId="{8C69BF8A-26AB-2545-A267-E4F188341D24}" destId="{62C8A15D-F63A-0647-8FE2-8F2672E36132}" srcOrd="0" destOrd="0" presId="urn:microsoft.com/office/officeart/2005/8/layout/bList2"/>
    <dgm:cxn modelId="{2B122AF3-213E-4258-97D1-4B39548DB7BA}" type="presOf" srcId="{00D8A1E4-2F51-475B-8FD4-84FEC9A930BA}" destId="{62C8A15D-F63A-0647-8FE2-8F2672E36132}" srcOrd="0" destOrd="1" presId="urn:microsoft.com/office/officeart/2005/8/layout/bList2"/>
    <dgm:cxn modelId="{E2FB5475-F2CC-9D47-B572-4F3986C96614}" type="presParOf" srcId="{ADD6A97A-DC95-9D49-8363-A6DAC51101AF}" destId="{0FB47319-5D35-5744-8468-3A549389F769}" srcOrd="0" destOrd="0" presId="urn:microsoft.com/office/officeart/2005/8/layout/bList2"/>
    <dgm:cxn modelId="{CE1B261E-D464-B54C-9114-728D4F2DF13E}" type="presParOf" srcId="{0FB47319-5D35-5744-8468-3A549389F769}" destId="{62C8A15D-F63A-0647-8FE2-8F2672E36132}" srcOrd="0" destOrd="0" presId="urn:microsoft.com/office/officeart/2005/8/layout/bList2"/>
    <dgm:cxn modelId="{3CE4B495-9AD8-3549-99B7-5561894F26A0}" type="presParOf" srcId="{0FB47319-5D35-5744-8468-3A549389F769}" destId="{3808572C-EAEB-6E48-8A97-0BC02163A13C}" srcOrd="1" destOrd="0" presId="urn:microsoft.com/office/officeart/2005/8/layout/bList2"/>
    <dgm:cxn modelId="{19770BC9-7E56-E544-8A47-C3894E9A06DF}" type="presParOf" srcId="{0FB47319-5D35-5744-8468-3A549389F769}" destId="{3475F60F-148F-C14E-AC78-2C7946161D65}" srcOrd="2" destOrd="0" presId="urn:microsoft.com/office/officeart/2005/8/layout/bList2"/>
    <dgm:cxn modelId="{EE7F3539-0071-2E42-9C09-37C3C106D12B}" type="presParOf" srcId="{0FB47319-5D35-5744-8468-3A549389F769}" destId="{A379747A-F5E5-DA40-8347-03206FC3F7A7}" srcOrd="3" destOrd="0" presId="urn:microsoft.com/office/officeart/2005/8/layout/bList2"/>
    <dgm:cxn modelId="{02BA8073-9EBF-DB4B-961B-C1E169794E0A}" type="presParOf" srcId="{ADD6A97A-DC95-9D49-8363-A6DAC51101AF}" destId="{37F2677C-8263-D64C-90D8-7B96FB6456E2}" srcOrd="1" destOrd="0" presId="urn:microsoft.com/office/officeart/2005/8/layout/bList2"/>
    <dgm:cxn modelId="{BF79B83F-B54A-2E46-8975-3B56548DAEFB}" type="presParOf" srcId="{ADD6A97A-DC95-9D49-8363-A6DAC51101AF}" destId="{7C1FD532-F180-BA49-B5AE-445D0ED2F750}" srcOrd="2" destOrd="0" presId="urn:microsoft.com/office/officeart/2005/8/layout/bList2"/>
    <dgm:cxn modelId="{006F79BB-2B0F-F543-8B93-9AFEFCE399B8}" type="presParOf" srcId="{7C1FD532-F180-BA49-B5AE-445D0ED2F750}" destId="{C4A89531-9CB9-944B-B3E7-7480F834AAD4}" srcOrd="0" destOrd="0" presId="urn:microsoft.com/office/officeart/2005/8/layout/bList2"/>
    <dgm:cxn modelId="{361ED50B-471E-EF4D-BD16-6D89E9ED93FA}" type="presParOf" srcId="{7C1FD532-F180-BA49-B5AE-445D0ED2F750}" destId="{022C2F79-580D-7849-AD20-17287352C545}" srcOrd="1" destOrd="0" presId="urn:microsoft.com/office/officeart/2005/8/layout/bList2"/>
    <dgm:cxn modelId="{A83B664D-3D3E-FA49-999D-46582C008862}" type="presParOf" srcId="{7C1FD532-F180-BA49-B5AE-445D0ED2F750}" destId="{3083DA19-1152-8A45-B9A4-CD1237F7482B}" srcOrd="2" destOrd="0" presId="urn:microsoft.com/office/officeart/2005/8/layout/bList2"/>
    <dgm:cxn modelId="{074D4B77-B2CA-4D49-9EA0-DC3CDC3EE830}" type="presParOf" srcId="{7C1FD532-F180-BA49-B5AE-445D0ED2F750}" destId="{52BCA1DF-5540-A347-8F65-03F2203951F9}" srcOrd="3" destOrd="0" presId="urn:microsoft.com/office/officeart/2005/8/layout/bList2"/>
    <dgm:cxn modelId="{8F9C4C8D-C191-0042-A5B5-CB8C8D237A5C}" type="presParOf" srcId="{ADD6A97A-DC95-9D49-8363-A6DAC51101AF}" destId="{8792BD69-E1F5-2E46-BF00-D055E2A55425}" srcOrd="3" destOrd="0" presId="urn:microsoft.com/office/officeart/2005/8/layout/bList2"/>
    <dgm:cxn modelId="{CDC7020B-0A2C-534B-9F30-E69D96F11D91}" type="presParOf" srcId="{ADD6A97A-DC95-9D49-8363-A6DAC51101AF}" destId="{47C8F1F5-4138-AA42-8D6E-0352E94BA5B3}" srcOrd="4" destOrd="0" presId="urn:microsoft.com/office/officeart/2005/8/layout/bList2"/>
    <dgm:cxn modelId="{DBE64978-7473-EA41-9751-52D86C2F26E9}" type="presParOf" srcId="{47C8F1F5-4138-AA42-8D6E-0352E94BA5B3}" destId="{20F3A398-7E03-2E44-AB93-AF118D1F2745}" srcOrd="0" destOrd="0" presId="urn:microsoft.com/office/officeart/2005/8/layout/bList2"/>
    <dgm:cxn modelId="{ED383667-1DC7-9B42-9C97-BDD31C69F424}" type="presParOf" srcId="{47C8F1F5-4138-AA42-8D6E-0352E94BA5B3}" destId="{941D6846-A535-0D44-9FFE-F9970570021E}" srcOrd="1" destOrd="0" presId="urn:microsoft.com/office/officeart/2005/8/layout/bList2"/>
    <dgm:cxn modelId="{9AF95505-7AB3-3040-9505-A132D7355BC3}" type="presParOf" srcId="{47C8F1F5-4138-AA42-8D6E-0352E94BA5B3}" destId="{1A0F7132-120C-C941-B69C-4A3426541ACE}" srcOrd="2" destOrd="0" presId="urn:microsoft.com/office/officeart/2005/8/layout/bList2"/>
    <dgm:cxn modelId="{2A83CB82-87DF-704B-973E-F110CCADE04B}" type="presParOf" srcId="{47C8F1F5-4138-AA42-8D6E-0352E94BA5B3}" destId="{33E71E53-636A-4043-888C-4622AC562B1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FC87D1-BD36-4FC9-B49C-74D58E1C35D8}" type="doc">
      <dgm:prSet loTypeId="urn:microsoft.com/office/officeart/2005/8/layout/vList3#2" loCatId="list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E8FA8038-DCB7-41AE-B3EF-7FD04EA8E36A}">
      <dgm:prSet phldrT="[文本]"/>
      <dgm:spPr>
        <a:xfrm rot="10800000">
          <a:off x="1100947" y="1649"/>
          <a:ext cx="3926596" cy="447671"/>
        </a:xfr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288000"/>
        <a:lstStyle/>
        <a:p>
          <a:pPr algn="l"/>
          <a:r>
            <a:rPr lang="en-US" altLang="zh-C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MD4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（图灵奖得主</a:t>
          </a:r>
          <a:r>
            <a:rPr lang="en-US" altLang="zh-CN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Rivest@1990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gm:t>
    </dgm:pt>
    <dgm:pt modelId="{5693B516-B3BA-4778-8CD6-E311A56F7374}" type="parTrans" cxnId="{C0B2BAD3-CE81-40EB-949A-CA522D254FED}">
      <dgm:prSet/>
      <dgm:spPr/>
      <dgm:t>
        <a:bodyPr/>
        <a:lstStyle/>
        <a:p>
          <a:endParaRPr lang="zh-CN" altLang="en-US"/>
        </a:p>
      </dgm:t>
    </dgm:pt>
    <dgm:pt modelId="{37BA4C56-AB8A-4EE5-B22F-AF10FE236D13}" type="sibTrans" cxnId="{C0B2BAD3-CE81-40EB-949A-CA522D254FED}">
      <dgm:prSet/>
      <dgm:spPr/>
      <dgm:t>
        <a:bodyPr/>
        <a:lstStyle/>
        <a:p>
          <a:endParaRPr lang="zh-CN" altLang="en-US"/>
        </a:p>
      </dgm:t>
    </dgm:pt>
    <dgm:pt modelId="{CEC01011-3990-4D9B-8EDA-37D240F567E2}">
      <dgm:prSet phldrT="[文本]"/>
      <dgm:spPr>
        <a:xfrm rot="10800000">
          <a:off x="1100947" y="582953"/>
          <a:ext cx="3926596" cy="447671"/>
        </a:xfr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288000"/>
        <a:lstStyle/>
        <a:p>
          <a:pPr algn="l"/>
          <a:r>
            <a:rPr lang="en-US" altLang="zh-C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MD5</a:t>
          </a:r>
          <a:r>
            <a:rPr lang="zh-CN" altLang="en-US" b="1" dirty="0">
              <a:solidFill>
                <a:srgbClr val="FFFFFF">
                  <a:lumMod val="75000"/>
                </a:srgbClr>
              </a:solidFill>
              <a:latin typeface="Times New Roman"/>
              <a:ea typeface="宋体"/>
              <a:cs typeface=""/>
            </a:rPr>
            <a:t>（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图灵奖得主</a:t>
          </a:r>
          <a:r>
            <a:rPr lang="en-US" altLang="zh-CN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Rivest@1992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gm:t>
    </dgm:pt>
    <dgm:pt modelId="{BCA8BCD0-5C4E-4FD9-AE30-C80590A59A5D}" type="parTrans" cxnId="{7D32C5D3-656C-4BED-8443-C14CD3C6703A}">
      <dgm:prSet/>
      <dgm:spPr/>
      <dgm:t>
        <a:bodyPr/>
        <a:lstStyle/>
        <a:p>
          <a:endParaRPr lang="zh-CN" altLang="en-US"/>
        </a:p>
      </dgm:t>
    </dgm:pt>
    <dgm:pt modelId="{490A8C9E-7F67-4E8E-AEF7-85D655031254}" type="sibTrans" cxnId="{7D32C5D3-656C-4BED-8443-C14CD3C6703A}">
      <dgm:prSet/>
      <dgm:spPr/>
      <dgm:t>
        <a:bodyPr/>
        <a:lstStyle/>
        <a:p>
          <a:endParaRPr lang="zh-CN" altLang="en-US"/>
        </a:p>
      </dgm:t>
    </dgm:pt>
    <dgm:pt modelId="{806C8D82-7215-4BAF-A73C-EA25F264C8C2}">
      <dgm:prSet phldrT="[文本]"/>
      <dgm:spPr>
        <a:xfrm rot="10800000">
          <a:off x="1100947" y="1164257"/>
          <a:ext cx="3926596" cy="447671"/>
        </a:xfr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288000"/>
        <a:lstStyle/>
        <a:p>
          <a:pPr algn="l"/>
          <a:r>
            <a:rPr lang="en-US" altLang="zh-C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HAVAL </a:t>
          </a:r>
          <a:r>
            <a:rPr lang="en-US" altLang="zh-CN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(Zheng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等</a:t>
          </a:r>
          <a:r>
            <a:rPr lang="en-US" altLang="zh-CN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@1992)</a:t>
          </a:r>
          <a:endParaRPr lang="zh-CN" altLang="en-US" b="1" dirty="0">
            <a:solidFill>
              <a:srgbClr val="FFFFFF">
                <a:lumMod val="65000"/>
              </a:srgbClr>
            </a:solidFill>
            <a:latin typeface="Times New Roman"/>
            <a:ea typeface="宋体"/>
            <a:cs typeface=""/>
          </a:endParaRPr>
        </a:p>
      </dgm:t>
    </dgm:pt>
    <dgm:pt modelId="{D0679450-3178-4221-8587-8272FF09C286}" type="parTrans" cxnId="{674BB2DD-D28B-48B7-A0D8-334759B1016A}">
      <dgm:prSet/>
      <dgm:spPr/>
      <dgm:t>
        <a:bodyPr/>
        <a:lstStyle/>
        <a:p>
          <a:endParaRPr lang="zh-CN" altLang="en-US"/>
        </a:p>
      </dgm:t>
    </dgm:pt>
    <dgm:pt modelId="{A218AC56-A673-49E6-9D01-0912F4BBEE05}" type="sibTrans" cxnId="{674BB2DD-D28B-48B7-A0D8-334759B1016A}">
      <dgm:prSet/>
      <dgm:spPr/>
      <dgm:t>
        <a:bodyPr/>
        <a:lstStyle/>
        <a:p>
          <a:endParaRPr lang="zh-CN" altLang="en-US"/>
        </a:p>
      </dgm:t>
    </dgm:pt>
    <dgm:pt modelId="{D06E37D9-CD6D-47B8-B0CB-C984A21C9023}">
      <dgm:prSet phldrT="[文本]"/>
      <dgm:spPr>
        <a:xfrm rot="10800000">
          <a:off x="1100947" y="1745562"/>
          <a:ext cx="3926596" cy="447671"/>
        </a:xfr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288000"/>
        <a:lstStyle/>
        <a:p>
          <a:pPr algn="l"/>
          <a:r>
            <a:rPr lang="en-US" altLang="zh-C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RIPEMD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</a:t>
          </a:r>
          <a:r>
            <a:rPr lang="en-US" b="1" i="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Dobbertin</a:t>
          </a:r>
          <a:r>
            <a:rPr lang="zh-CN" altLang="en-US" b="1" i="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等</a:t>
          </a:r>
          <a:r>
            <a:rPr lang="en-US" altLang="zh-CN" b="1" i="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@1996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gm:t>
    </dgm:pt>
    <dgm:pt modelId="{5DF06740-7DEF-474E-A187-40E84E6EE2A2}" type="parTrans" cxnId="{B6D4871A-837E-4ACD-AEB2-F5263C36F706}">
      <dgm:prSet/>
      <dgm:spPr/>
      <dgm:t>
        <a:bodyPr/>
        <a:lstStyle/>
        <a:p>
          <a:endParaRPr lang="zh-CN" altLang="en-US"/>
        </a:p>
      </dgm:t>
    </dgm:pt>
    <dgm:pt modelId="{8AFDE73A-8ADC-4163-BB5A-42862F570F9E}" type="sibTrans" cxnId="{B6D4871A-837E-4ACD-AEB2-F5263C36F706}">
      <dgm:prSet/>
      <dgm:spPr/>
      <dgm:t>
        <a:bodyPr/>
        <a:lstStyle/>
        <a:p>
          <a:endParaRPr lang="zh-CN" altLang="en-US"/>
        </a:p>
      </dgm:t>
    </dgm:pt>
    <dgm:pt modelId="{BAF7842C-F0DF-43ED-B1FD-1DD3B1E3F251}">
      <dgm:prSet phldrT="[文本]"/>
      <dgm:spPr>
        <a:xfrm rot="10800000">
          <a:off x="1142216" y="2326866"/>
          <a:ext cx="3926596" cy="447671"/>
        </a:xfr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288000"/>
        <a:lstStyle/>
        <a:p>
          <a:r>
            <a:rPr lang="en-US" altLang="zh-C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RIPEMD-160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</a:t>
          </a:r>
          <a:r>
            <a:rPr lang="en-US" b="1" i="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Dobbertin</a:t>
          </a:r>
          <a:r>
            <a:rPr lang="zh-CN" altLang="en-US" b="1" i="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等</a:t>
          </a:r>
          <a:r>
            <a:rPr lang="en-US" altLang="zh-CN" b="1" i="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@1996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gm:t>
    </dgm:pt>
    <dgm:pt modelId="{8B05AA7B-43F1-46E4-8FF6-937C2278F794}" type="parTrans" cxnId="{25F9E753-1060-4356-8E81-248EAEED059C}">
      <dgm:prSet/>
      <dgm:spPr/>
      <dgm:t>
        <a:bodyPr/>
        <a:lstStyle/>
        <a:p>
          <a:endParaRPr lang="zh-CN" altLang="en-US"/>
        </a:p>
      </dgm:t>
    </dgm:pt>
    <dgm:pt modelId="{3B674757-A146-4510-A9A6-8F3F49216A25}" type="sibTrans" cxnId="{25F9E753-1060-4356-8E81-248EAEED059C}">
      <dgm:prSet/>
      <dgm:spPr/>
      <dgm:t>
        <a:bodyPr/>
        <a:lstStyle/>
        <a:p>
          <a:endParaRPr lang="zh-CN" altLang="en-US"/>
        </a:p>
      </dgm:t>
    </dgm:pt>
    <dgm:pt modelId="{8281CF29-9D8F-4B4A-9C25-C896A727F813}">
      <dgm:prSet phldrT="[文本]"/>
      <dgm:spPr>
        <a:xfrm rot="10800000">
          <a:off x="1100947" y="2908171"/>
          <a:ext cx="3926596" cy="447671"/>
        </a:xfr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288000"/>
        <a:lstStyle/>
        <a:p>
          <a:pPr algn="l"/>
          <a:r>
            <a:rPr lang="en-US" altLang="zh-C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SHA-0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（美国安全局</a:t>
          </a:r>
          <a:r>
            <a:rPr lang="en-US" altLang="zh-CN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NSA@1993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gm:t>
    </dgm:pt>
    <dgm:pt modelId="{5BD8325E-3BE1-40D7-B3A8-6A059A2B63E7}" type="parTrans" cxnId="{3FF4D51A-426E-4DE2-A131-0EC987EB777C}">
      <dgm:prSet/>
      <dgm:spPr/>
      <dgm:t>
        <a:bodyPr/>
        <a:lstStyle/>
        <a:p>
          <a:endParaRPr lang="zh-CN" altLang="en-US"/>
        </a:p>
      </dgm:t>
    </dgm:pt>
    <dgm:pt modelId="{4F702E03-9039-44D3-B3DF-37A5CB7FFF27}" type="sibTrans" cxnId="{3FF4D51A-426E-4DE2-A131-0EC987EB777C}">
      <dgm:prSet/>
      <dgm:spPr/>
      <dgm:t>
        <a:bodyPr/>
        <a:lstStyle/>
        <a:p>
          <a:endParaRPr lang="zh-CN" altLang="en-US"/>
        </a:p>
      </dgm:t>
    </dgm:pt>
    <dgm:pt modelId="{B6F4D434-EB1F-4C08-9791-0B81B6785377}">
      <dgm:prSet phldrT="[文本]"/>
      <dgm:spPr>
        <a:xfrm rot="10800000">
          <a:off x="1100947" y="3489475"/>
          <a:ext cx="3926596" cy="447671"/>
        </a:xfr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288000"/>
        <a:lstStyle/>
        <a:p>
          <a:pPr algn="l"/>
          <a:r>
            <a:rPr lang="en-US" altLang="zh-C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SHA-1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（美国安全局</a:t>
          </a:r>
          <a:r>
            <a:rPr lang="en-US" altLang="zh-CN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NSA@1995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gm:t>
    </dgm:pt>
    <dgm:pt modelId="{E3A07568-69FF-4F14-BD5E-A42D65770F64}" type="parTrans" cxnId="{836C279A-2CC6-4AB2-828B-CEBC769FCB5D}">
      <dgm:prSet/>
      <dgm:spPr/>
      <dgm:t>
        <a:bodyPr/>
        <a:lstStyle/>
        <a:p>
          <a:endParaRPr lang="zh-CN" altLang="en-US"/>
        </a:p>
      </dgm:t>
    </dgm:pt>
    <dgm:pt modelId="{75BA6029-BFB0-42A2-AEB9-89D2BDBC44DE}" type="sibTrans" cxnId="{836C279A-2CC6-4AB2-828B-CEBC769FCB5D}">
      <dgm:prSet/>
      <dgm:spPr/>
      <dgm:t>
        <a:bodyPr/>
        <a:lstStyle/>
        <a:p>
          <a:endParaRPr lang="zh-CN" altLang="en-US"/>
        </a:p>
      </dgm:t>
    </dgm:pt>
    <dgm:pt modelId="{A351AB53-2AAB-4F6A-B13B-A828C3650738}">
      <dgm:prSet phldrT="[文本]"/>
      <dgm:spPr>
        <a:xfrm rot="10800000">
          <a:off x="1100947" y="4070780"/>
          <a:ext cx="3926596" cy="447671"/>
        </a:xfr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288000"/>
        <a:lstStyle/>
        <a:p>
          <a:pPr algn="l"/>
          <a:r>
            <a:rPr lang="en-US" altLang="zh-C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SHA-2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（美国安全局</a:t>
          </a:r>
          <a:r>
            <a:rPr lang="en-US" altLang="zh-CN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NSA@2001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gm:t>
    </dgm:pt>
    <dgm:pt modelId="{857B8039-8EF7-496C-BFF6-FDD278277E1F}" type="parTrans" cxnId="{7F8CE2D2-6210-48D0-9A6F-AF3673DF6AB0}">
      <dgm:prSet/>
      <dgm:spPr/>
      <dgm:t>
        <a:bodyPr/>
        <a:lstStyle/>
        <a:p>
          <a:endParaRPr lang="zh-CN" altLang="en-US"/>
        </a:p>
      </dgm:t>
    </dgm:pt>
    <dgm:pt modelId="{8D29467F-0A45-4EDF-8863-87DE8A3F8A08}" type="sibTrans" cxnId="{7F8CE2D2-6210-48D0-9A6F-AF3673DF6AB0}">
      <dgm:prSet/>
      <dgm:spPr/>
      <dgm:t>
        <a:bodyPr/>
        <a:lstStyle/>
        <a:p>
          <a:endParaRPr lang="zh-CN" altLang="en-US"/>
        </a:p>
      </dgm:t>
    </dgm:pt>
    <dgm:pt modelId="{5D3682E1-3BEB-4666-AD5B-0C2525327DD8}">
      <dgm:prSet phldrT="[文本]"/>
      <dgm:spPr>
        <a:xfrm rot="10800000">
          <a:off x="1100947" y="4652084"/>
          <a:ext cx="3926596" cy="447671"/>
        </a:xfr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288000"/>
        <a:lstStyle/>
        <a:p>
          <a:pPr algn="l"/>
          <a:r>
            <a:rPr lang="en-US" altLang="zh-C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SHA-3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</a:t>
          </a:r>
          <a:r>
            <a:rPr lang="en-US" altLang="zh-CN" b="1" dirty="0" err="1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Daemen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等</a:t>
          </a:r>
          <a:r>
            <a:rPr lang="en-US" altLang="zh-CN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@2012</a:t>
          </a:r>
          <a:r>
            <a:rPr lang="zh-CN" altLang="en-US" b="1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gm:t>
    </dgm:pt>
    <dgm:pt modelId="{051D263A-1F82-4873-AEE4-282876ECBE60}" type="parTrans" cxnId="{7D795CCA-7B18-4384-8123-6FC1A1D6A75B}">
      <dgm:prSet/>
      <dgm:spPr/>
      <dgm:t>
        <a:bodyPr/>
        <a:lstStyle/>
        <a:p>
          <a:endParaRPr lang="zh-CN" altLang="en-US"/>
        </a:p>
      </dgm:t>
    </dgm:pt>
    <dgm:pt modelId="{72D3F102-F7A3-4558-8CBF-43F4C43DE35B}" type="sibTrans" cxnId="{7D795CCA-7B18-4384-8123-6FC1A1D6A75B}">
      <dgm:prSet/>
      <dgm:spPr/>
      <dgm:t>
        <a:bodyPr/>
        <a:lstStyle/>
        <a:p>
          <a:endParaRPr lang="zh-CN" altLang="en-US"/>
        </a:p>
      </dgm:t>
    </dgm:pt>
    <dgm:pt modelId="{7A36E3BE-374A-42AA-B6F9-CEF136F8896D}" type="pres">
      <dgm:prSet presAssocID="{4CFC87D1-BD36-4FC9-B49C-74D58E1C35D8}" presName="linearFlow" presStyleCnt="0">
        <dgm:presLayoutVars>
          <dgm:dir/>
          <dgm:resizeHandles val="exact"/>
        </dgm:presLayoutVars>
      </dgm:prSet>
      <dgm:spPr/>
    </dgm:pt>
    <dgm:pt modelId="{B9F401A9-1AEF-48AD-9493-DA8CBF55DE95}" type="pres">
      <dgm:prSet presAssocID="{E8FA8038-DCB7-41AE-B3EF-7FD04EA8E36A}" presName="composite" presStyleCnt="0"/>
      <dgm:spPr/>
    </dgm:pt>
    <dgm:pt modelId="{F275F77C-C71D-48A0-A4FC-D947DFD7FE9B}" type="pres">
      <dgm:prSet presAssocID="{E8FA8038-DCB7-41AE-B3EF-7FD04EA8E36A}" presName="imgShp" presStyleLbl="fgImgPlace1" presStyleIdx="0" presStyleCnt="9"/>
      <dgm:spPr>
        <a:xfrm>
          <a:off x="877112" y="1649"/>
          <a:ext cx="447671" cy="447671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gm:spPr>
    </dgm:pt>
    <dgm:pt modelId="{E3BF1E9B-B7B1-4D76-AFC1-E8970FFEDEE1}" type="pres">
      <dgm:prSet presAssocID="{E8FA8038-DCB7-41AE-B3EF-7FD04EA8E36A}" presName="txShp" presStyleLbl="node1" presStyleIdx="0" presStyleCnt="9">
        <dgm:presLayoutVars>
          <dgm:bulletEnabled val="1"/>
        </dgm:presLayoutVars>
      </dgm:prSet>
      <dgm:spPr>
        <a:prstGeom prst="homePlate">
          <a:avLst/>
        </a:prstGeom>
      </dgm:spPr>
    </dgm:pt>
    <dgm:pt modelId="{F360E67B-DD5E-42F9-979E-61C87BD11A6A}" type="pres">
      <dgm:prSet presAssocID="{37BA4C56-AB8A-4EE5-B22F-AF10FE236D13}" presName="spacing" presStyleCnt="0"/>
      <dgm:spPr/>
    </dgm:pt>
    <dgm:pt modelId="{0656B115-804E-45DA-B72E-AE2E94A2B60F}" type="pres">
      <dgm:prSet presAssocID="{CEC01011-3990-4D9B-8EDA-37D240F567E2}" presName="composite" presStyleCnt="0"/>
      <dgm:spPr/>
    </dgm:pt>
    <dgm:pt modelId="{F108653F-D0E3-4C3A-826F-5AA3C457D5EF}" type="pres">
      <dgm:prSet presAssocID="{CEC01011-3990-4D9B-8EDA-37D240F567E2}" presName="imgShp" presStyleLbl="fgImgPlace1" presStyleIdx="1" presStyleCnt="9"/>
      <dgm:spPr>
        <a:xfrm>
          <a:off x="877112" y="582953"/>
          <a:ext cx="447671" cy="447671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gm:spPr>
    </dgm:pt>
    <dgm:pt modelId="{13AF4DC6-001E-46AC-B3EB-308823E073A8}" type="pres">
      <dgm:prSet presAssocID="{CEC01011-3990-4D9B-8EDA-37D240F567E2}" presName="txShp" presStyleLbl="node1" presStyleIdx="1" presStyleCnt="9">
        <dgm:presLayoutVars>
          <dgm:bulletEnabled val="1"/>
        </dgm:presLayoutVars>
      </dgm:prSet>
      <dgm:spPr>
        <a:prstGeom prst="homePlate">
          <a:avLst/>
        </a:prstGeom>
      </dgm:spPr>
    </dgm:pt>
    <dgm:pt modelId="{82348209-DF7B-472A-9A61-A050BD3EFE49}" type="pres">
      <dgm:prSet presAssocID="{490A8C9E-7F67-4E8E-AEF7-85D655031254}" presName="spacing" presStyleCnt="0"/>
      <dgm:spPr/>
    </dgm:pt>
    <dgm:pt modelId="{A23C935E-B7D3-4EE1-8164-F2F333EE81A7}" type="pres">
      <dgm:prSet presAssocID="{806C8D82-7215-4BAF-A73C-EA25F264C8C2}" presName="composite" presStyleCnt="0"/>
      <dgm:spPr/>
    </dgm:pt>
    <dgm:pt modelId="{86BC316B-B423-470C-8781-EB8875A992CB}" type="pres">
      <dgm:prSet presAssocID="{806C8D82-7215-4BAF-A73C-EA25F264C8C2}" presName="imgShp" presStyleLbl="fgImgPlace1" presStyleIdx="2" presStyleCnt="9"/>
      <dgm:spPr>
        <a:xfrm>
          <a:off x="877112" y="1164257"/>
          <a:ext cx="447671" cy="447671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gm:spPr>
    </dgm:pt>
    <dgm:pt modelId="{D57C44B1-EA4F-4F56-96FD-E5419B6CECB0}" type="pres">
      <dgm:prSet presAssocID="{806C8D82-7215-4BAF-A73C-EA25F264C8C2}" presName="txShp" presStyleLbl="node1" presStyleIdx="2" presStyleCnt="9">
        <dgm:presLayoutVars>
          <dgm:bulletEnabled val="1"/>
        </dgm:presLayoutVars>
      </dgm:prSet>
      <dgm:spPr>
        <a:prstGeom prst="homePlate">
          <a:avLst/>
        </a:prstGeom>
      </dgm:spPr>
    </dgm:pt>
    <dgm:pt modelId="{B0935F28-F3A5-43F2-BD5F-4748FE95B890}" type="pres">
      <dgm:prSet presAssocID="{A218AC56-A673-49E6-9D01-0912F4BBEE05}" presName="spacing" presStyleCnt="0"/>
      <dgm:spPr/>
    </dgm:pt>
    <dgm:pt modelId="{34C4E6E1-461E-44C8-A33D-5298C94EC971}" type="pres">
      <dgm:prSet presAssocID="{D06E37D9-CD6D-47B8-B0CB-C984A21C9023}" presName="composite" presStyleCnt="0"/>
      <dgm:spPr/>
    </dgm:pt>
    <dgm:pt modelId="{B17F84DD-285A-4CDF-8E59-6CB316BB7E12}" type="pres">
      <dgm:prSet presAssocID="{D06E37D9-CD6D-47B8-B0CB-C984A21C9023}" presName="imgShp" presStyleLbl="fgImgPlace1" presStyleIdx="3" presStyleCnt="9"/>
      <dgm:spPr>
        <a:xfrm>
          <a:off x="877112" y="1745562"/>
          <a:ext cx="447671" cy="447671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gm:spPr>
    </dgm:pt>
    <dgm:pt modelId="{C1C9FFC5-AE7C-4973-B110-1F27578C5E0A}" type="pres">
      <dgm:prSet presAssocID="{D06E37D9-CD6D-47B8-B0CB-C984A21C9023}" presName="txShp" presStyleLbl="node1" presStyleIdx="3" presStyleCnt="9">
        <dgm:presLayoutVars>
          <dgm:bulletEnabled val="1"/>
        </dgm:presLayoutVars>
      </dgm:prSet>
      <dgm:spPr>
        <a:prstGeom prst="homePlate">
          <a:avLst/>
        </a:prstGeom>
      </dgm:spPr>
    </dgm:pt>
    <dgm:pt modelId="{609D0AA7-628B-4BC3-B6FC-C45B3D46E1B2}" type="pres">
      <dgm:prSet presAssocID="{8AFDE73A-8ADC-4163-BB5A-42862F570F9E}" presName="spacing" presStyleCnt="0"/>
      <dgm:spPr/>
    </dgm:pt>
    <dgm:pt modelId="{7A8E75BF-032C-4B7D-9257-65676F844FC8}" type="pres">
      <dgm:prSet presAssocID="{BAF7842C-F0DF-43ED-B1FD-1DD3B1E3F251}" presName="composite" presStyleCnt="0"/>
      <dgm:spPr/>
    </dgm:pt>
    <dgm:pt modelId="{926CE7D7-02F3-4AFC-A31F-752C6CAC770B}" type="pres">
      <dgm:prSet presAssocID="{BAF7842C-F0DF-43ED-B1FD-1DD3B1E3F251}" presName="imgShp" presStyleLbl="fgImgPlace1" presStyleIdx="4" presStyleCnt="9"/>
      <dgm:spPr>
        <a:xfrm>
          <a:off x="877112" y="2326866"/>
          <a:ext cx="447671" cy="447671"/>
        </a:xfrm>
        <a:prstGeom prst="ellipse">
          <a:avLst/>
        </a:prstGeom>
        <a:solidFill>
          <a:srgbClr val="006600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gm:spPr>
    </dgm:pt>
    <dgm:pt modelId="{85F28D85-974B-4917-BD85-DCFF9363ADD3}" type="pres">
      <dgm:prSet presAssocID="{BAF7842C-F0DF-43ED-B1FD-1DD3B1E3F251}" presName="txShp" presStyleLbl="node1" presStyleIdx="4" presStyleCnt="9" custLinFactNeighborX="1051">
        <dgm:presLayoutVars>
          <dgm:bulletEnabled val="1"/>
        </dgm:presLayoutVars>
      </dgm:prSet>
      <dgm:spPr>
        <a:prstGeom prst="homePlate">
          <a:avLst/>
        </a:prstGeom>
      </dgm:spPr>
    </dgm:pt>
    <dgm:pt modelId="{DEF6A6E7-21AB-4AE2-A431-FFB6EEE7EC37}" type="pres">
      <dgm:prSet presAssocID="{3B674757-A146-4510-A9A6-8F3F49216A25}" presName="spacing" presStyleCnt="0"/>
      <dgm:spPr/>
    </dgm:pt>
    <dgm:pt modelId="{8B7BDC16-11EA-409C-82AC-C1FD54468CAE}" type="pres">
      <dgm:prSet presAssocID="{8281CF29-9D8F-4B4A-9C25-C896A727F813}" presName="composite" presStyleCnt="0"/>
      <dgm:spPr/>
    </dgm:pt>
    <dgm:pt modelId="{746325E2-A6B2-42F8-8FCB-CAAEA9BFCBFF}" type="pres">
      <dgm:prSet presAssocID="{8281CF29-9D8F-4B4A-9C25-C896A727F813}" presName="imgShp" presStyleLbl="fgImgPlace1" presStyleIdx="5" presStyleCnt="9"/>
      <dgm:spPr>
        <a:xfrm>
          <a:off x="877112" y="2908171"/>
          <a:ext cx="447671" cy="447671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gm:spPr>
    </dgm:pt>
    <dgm:pt modelId="{B867B59A-12C7-4281-92C4-A8272D833362}" type="pres">
      <dgm:prSet presAssocID="{8281CF29-9D8F-4B4A-9C25-C896A727F813}" presName="txShp" presStyleLbl="node1" presStyleIdx="5" presStyleCnt="9">
        <dgm:presLayoutVars>
          <dgm:bulletEnabled val="1"/>
        </dgm:presLayoutVars>
      </dgm:prSet>
      <dgm:spPr>
        <a:prstGeom prst="homePlate">
          <a:avLst/>
        </a:prstGeom>
      </dgm:spPr>
    </dgm:pt>
    <dgm:pt modelId="{907E01C0-074F-42B3-ABF6-B760EA960A65}" type="pres">
      <dgm:prSet presAssocID="{4F702E03-9039-44D3-B3DF-37A5CB7FFF27}" presName="spacing" presStyleCnt="0"/>
      <dgm:spPr/>
    </dgm:pt>
    <dgm:pt modelId="{3FB58B90-4C59-4AE4-8311-1C0B2F89C344}" type="pres">
      <dgm:prSet presAssocID="{B6F4D434-EB1F-4C08-9791-0B81B6785377}" presName="composite" presStyleCnt="0"/>
      <dgm:spPr/>
    </dgm:pt>
    <dgm:pt modelId="{FC5EE378-11FC-4BF2-8D13-6813BF253E23}" type="pres">
      <dgm:prSet presAssocID="{B6F4D434-EB1F-4C08-9791-0B81B6785377}" presName="imgShp" presStyleLbl="fgImgPlace1" presStyleIdx="6" presStyleCnt="9"/>
      <dgm:spPr>
        <a:xfrm>
          <a:off x="877112" y="3489475"/>
          <a:ext cx="447671" cy="447671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gm:spPr>
    </dgm:pt>
    <dgm:pt modelId="{0D581A49-B69E-41FA-8862-BFA2B45B89DE}" type="pres">
      <dgm:prSet presAssocID="{B6F4D434-EB1F-4C08-9791-0B81B6785377}" presName="txShp" presStyleLbl="node1" presStyleIdx="6" presStyleCnt="9">
        <dgm:presLayoutVars>
          <dgm:bulletEnabled val="1"/>
        </dgm:presLayoutVars>
      </dgm:prSet>
      <dgm:spPr>
        <a:prstGeom prst="homePlate">
          <a:avLst/>
        </a:prstGeom>
      </dgm:spPr>
    </dgm:pt>
    <dgm:pt modelId="{94CD46C6-853F-405C-86D4-B93268AECAEE}" type="pres">
      <dgm:prSet presAssocID="{75BA6029-BFB0-42A2-AEB9-89D2BDBC44DE}" presName="spacing" presStyleCnt="0"/>
      <dgm:spPr/>
    </dgm:pt>
    <dgm:pt modelId="{4E9AE341-AD3F-4896-9EDE-4680DCB5CE9A}" type="pres">
      <dgm:prSet presAssocID="{A351AB53-2AAB-4F6A-B13B-A828C3650738}" presName="composite" presStyleCnt="0"/>
      <dgm:spPr/>
    </dgm:pt>
    <dgm:pt modelId="{164C14D6-F42D-4BB7-A6FF-EA22B8D14D16}" type="pres">
      <dgm:prSet presAssocID="{A351AB53-2AAB-4F6A-B13B-A828C3650738}" presName="imgShp" presStyleLbl="fgImgPlace1" presStyleIdx="7" presStyleCnt="9"/>
      <dgm:spPr>
        <a:xfrm>
          <a:off x="877112" y="4070780"/>
          <a:ext cx="447671" cy="447671"/>
        </a:xfrm>
        <a:prstGeom prst="ellipse">
          <a:avLst/>
        </a:prstGeom>
        <a:solidFill>
          <a:srgbClr val="006600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gm:spPr>
    </dgm:pt>
    <dgm:pt modelId="{F3B80B35-7B15-456A-974A-09792DE98572}" type="pres">
      <dgm:prSet presAssocID="{A351AB53-2AAB-4F6A-B13B-A828C3650738}" presName="txShp" presStyleLbl="node1" presStyleIdx="7" presStyleCnt="9">
        <dgm:presLayoutVars>
          <dgm:bulletEnabled val="1"/>
        </dgm:presLayoutVars>
      </dgm:prSet>
      <dgm:spPr>
        <a:prstGeom prst="homePlate">
          <a:avLst/>
        </a:prstGeom>
      </dgm:spPr>
    </dgm:pt>
    <dgm:pt modelId="{B049D00B-C01C-43C5-9D9F-2AF145158C2A}" type="pres">
      <dgm:prSet presAssocID="{8D29467F-0A45-4EDF-8863-87DE8A3F8A08}" presName="spacing" presStyleCnt="0"/>
      <dgm:spPr/>
    </dgm:pt>
    <dgm:pt modelId="{EFAE1C8B-8931-4C7D-B57A-1EEAC00AD698}" type="pres">
      <dgm:prSet presAssocID="{5D3682E1-3BEB-4666-AD5B-0C2525327DD8}" presName="composite" presStyleCnt="0"/>
      <dgm:spPr/>
    </dgm:pt>
    <dgm:pt modelId="{41DD9168-B48C-42DB-83CB-8128F1208ECA}" type="pres">
      <dgm:prSet presAssocID="{5D3682E1-3BEB-4666-AD5B-0C2525327DD8}" presName="imgShp" presStyleLbl="fgImgPlace1" presStyleIdx="8" presStyleCnt="9"/>
      <dgm:spPr>
        <a:xfrm>
          <a:off x="877112" y="4652084"/>
          <a:ext cx="447671" cy="447671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gm:spPr>
    </dgm:pt>
    <dgm:pt modelId="{7D6D0320-9428-465B-A523-E73E77B0D141}" type="pres">
      <dgm:prSet presAssocID="{5D3682E1-3BEB-4666-AD5B-0C2525327DD8}" presName="txShp" presStyleLbl="node1" presStyleIdx="8" presStyleCnt="9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D12C3817-F041-4D3C-8065-6A1ADB1F0EDB}" type="presOf" srcId="{A351AB53-2AAB-4F6A-B13B-A828C3650738}" destId="{F3B80B35-7B15-456A-974A-09792DE98572}" srcOrd="0" destOrd="0" presId="urn:microsoft.com/office/officeart/2005/8/layout/vList3#2"/>
    <dgm:cxn modelId="{B6D4871A-837E-4ACD-AEB2-F5263C36F706}" srcId="{4CFC87D1-BD36-4FC9-B49C-74D58E1C35D8}" destId="{D06E37D9-CD6D-47B8-B0CB-C984A21C9023}" srcOrd="3" destOrd="0" parTransId="{5DF06740-7DEF-474E-A187-40E84E6EE2A2}" sibTransId="{8AFDE73A-8ADC-4163-BB5A-42862F570F9E}"/>
    <dgm:cxn modelId="{3FF4D51A-426E-4DE2-A131-0EC987EB777C}" srcId="{4CFC87D1-BD36-4FC9-B49C-74D58E1C35D8}" destId="{8281CF29-9D8F-4B4A-9C25-C896A727F813}" srcOrd="5" destOrd="0" parTransId="{5BD8325E-3BE1-40D7-B3A8-6A059A2B63E7}" sibTransId="{4F702E03-9039-44D3-B3DF-37A5CB7FFF27}"/>
    <dgm:cxn modelId="{38283D32-07BA-45A7-9F72-84D5073FB879}" type="presOf" srcId="{B6F4D434-EB1F-4C08-9791-0B81B6785377}" destId="{0D581A49-B69E-41FA-8862-BFA2B45B89DE}" srcOrd="0" destOrd="0" presId="urn:microsoft.com/office/officeart/2005/8/layout/vList3#2"/>
    <dgm:cxn modelId="{68E2A03D-D9C1-4B51-B630-D2977FC81143}" type="presOf" srcId="{E8FA8038-DCB7-41AE-B3EF-7FD04EA8E36A}" destId="{E3BF1E9B-B7B1-4D76-AFC1-E8970FFEDEE1}" srcOrd="0" destOrd="0" presId="urn:microsoft.com/office/officeart/2005/8/layout/vList3#2"/>
    <dgm:cxn modelId="{2C68D953-DAF0-4257-A711-D159D82ADE5A}" type="presOf" srcId="{8281CF29-9D8F-4B4A-9C25-C896A727F813}" destId="{B867B59A-12C7-4281-92C4-A8272D833362}" srcOrd="0" destOrd="0" presId="urn:microsoft.com/office/officeart/2005/8/layout/vList3#2"/>
    <dgm:cxn modelId="{25F9E753-1060-4356-8E81-248EAEED059C}" srcId="{4CFC87D1-BD36-4FC9-B49C-74D58E1C35D8}" destId="{BAF7842C-F0DF-43ED-B1FD-1DD3B1E3F251}" srcOrd="4" destOrd="0" parTransId="{8B05AA7B-43F1-46E4-8FF6-937C2278F794}" sibTransId="{3B674757-A146-4510-A9A6-8F3F49216A25}"/>
    <dgm:cxn modelId="{A481D857-56F1-46CC-9CDD-AADCBFC0A5BC}" type="presOf" srcId="{4CFC87D1-BD36-4FC9-B49C-74D58E1C35D8}" destId="{7A36E3BE-374A-42AA-B6F9-CEF136F8896D}" srcOrd="0" destOrd="0" presId="urn:microsoft.com/office/officeart/2005/8/layout/vList3#2"/>
    <dgm:cxn modelId="{B57F487A-54B6-49C3-89A8-6D19BBD00281}" type="presOf" srcId="{5D3682E1-3BEB-4666-AD5B-0C2525327DD8}" destId="{7D6D0320-9428-465B-A523-E73E77B0D141}" srcOrd="0" destOrd="0" presId="urn:microsoft.com/office/officeart/2005/8/layout/vList3#2"/>
    <dgm:cxn modelId="{836C279A-2CC6-4AB2-828B-CEBC769FCB5D}" srcId="{4CFC87D1-BD36-4FC9-B49C-74D58E1C35D8}" destId="{B6F4D434-EB1F-4C08-9791-0B81B6785377}" srcOrd="6" destOrd="0" parTransId="{E3A07568-69FF-4F14-BD5E-A42D65770F64}" sibTransId="{75BA6029-BFB0-42A2-AEB9-89D2BDBC44DE}"/>
    <dgm:cxn modelId="{1D29D3B7-2493-4C87-A987-9DD2B2D03800}" type="presOf" srcId="{BAF7842C-F0DF-43ED-B1FD-1DD3B1E3F251}" destId="{85F28D85-974B-4917-BD85-DCFF9363ADD3}" srcOrd="0" destOrd="0" presId="urn:microsoft.com/office/officeart/2005/8/layout/vList3#2"/>
    <dgm:cxn modelId="{F6496ABA-3871-4B51-9D78-26A8531B9168}" type="presOf" srcId="{CEC01011-3990-4D9B-8EDA-37D240F567E2}" destId="{13AF4DC6-001E-46AC-B3EB-308823E073A8}" srcOrd="0" destOrd="0" presId="urn:microsoft.com/office/officeart/2005/8/layout/vList3#2"/>
    <dgm:cxn modelId="{7D795CCA-7B18-4384-8123-6FC1A1D6A75B}" srcId="{4CFC87D1-BD36-4FC9-B49C-74D58E1C35D8}" destId="{5D3682E1-3BEB-4666-AD5B-0C2525327DD8}" srcOrd="8" destOrd="0" parTransId="{051D263A-1F82-4873-AEE4-282876ECBE60}" sibTransId="{72D3F102-F7A3-4558-8CBF-43F4C43DE35B}"/>
    <dgm:cxn modelId="{7F8CE2D2-6210-48D0-9A6F-AF3673DF6AB0}" srcId="{4CFC87D1-BD36-4FC9-B49C-74D58E1C35D8}" destId="{A351AB53-2AAB-4F6A-B13B-A828C3650738}" srcOrd="7" destOrd="0" parTransId="{857B8039-8EF7-496C-BFF6-FDD278277E1F}" sibTransId="{8D29467F-0A45-4EDF-8863-87DE8A3F8A08}"/>
    <dgm:cxn modelId="{C0B2BAD3-CE81-40EB-949A-CA522D254FED}" srcId="{4CFC87D1-BD36-4FC9-B49C-74D58E1C35D8}" destId="{E8FA8038-DCB7-41AE-B3EF-7FD04EA8E36A}" srcOrd="0" destOrd="0" parTransId="{5693B516-B3BA-4778-8CD6-E311A56F7374}" sibTransId="{37BA4C56-AB8A-4EE5-B22F-AF10FE236D13}"/>
    <dgm:cxn modelId="{7D32C5D3-656C-4BED-8443-C14CD3C6703A}" srcId="{4CFC87D1-BD36-4FC9-B49C-74D58E1C35D8}" destId="{CEC01011-3990-4D9B-8EDA-37D240F567E2}" srcOrd="1" destOrd="0" parTransId="{BCA8BCD0-5C4E-4FD9-AE30-C80590A59A5D}" sibTransId="{490A8C9E-7F67-4E8E-AEF7-85D655031254}"/>
    <dgm:cxn modelId="{674BB2DD-D28B-48B7-A0D8-334759B1016A}" srcId="{4CFC87D1-BD36-4FC9-B49C-74D58E1C35D8}" destId="{806C8D82-7215-4BAF-A73C-EA25F264C8C2}" srcOrd="2" destOrd="0" parTransId="{D0679450-3178-4221-8587-8272FF09C286}" sibTransId="{A218AC56-A673-49E6-9D01-0912F4BBEE05}"/>
    <dgm:cxn modelId="{E055ACF7-F2B2-4A53-B6D2-4950D171D3FC}" type="presOf" srcId="{D06E37D9-CD6D-47B8-B0CB-C984A21C9023}" destId="{C1C9FFC5-AE7C-4973-B110-1F27578C5E0A}" srcOrd="0" destOrd="0" presId="urn:microsoft.com/office/officeart/2005/8/layout/vList3#2"/>
    <dgm:cxn modelId="{497A86FF-8793-4054-B42A-A820C20B37D1}" type="presOf" srcId="{806C8D82-7215-4BAF-A73C-EA25F264C8C2}" destId="{D57C44B1-EA4F-4F56-96FD-E5419B6CECB0}" srcOrd="0" destOrd="0" presId="urn:microsoft.com/office/officeart/2005/8/layout/vList3#2"/>
    <dgm:cxn modelId="{036E9795-FDE3-437A-AF37-6DC3E61D3896}" type="presParOf" srcId="{7A36E3BE-374A-42AA-B6F9-CEF136F8896D}" destId="{B9F401A9-1AEF-48AD-9493-DA8CBF55DE95}" srcOrd="0" destOrd="0" presId="urn:microsoft.com/office/officeart/2005/8/layout/vList3#2"/>
    <dgm:cxn modelId="{2177AF8E-BD8E-4F94-8524-2D0C961F8966}" type="presParOf" srcId="{B9F401A9-1AEF-48AD-9493-DA8CBF55DE95}" destId="{F275F77C-C71D-48A0-A4FC-D947DFD7FE9B}" srcOrd="0" destOrd="0" presId="urn:microsoft.com/office/officeart/2005/8/layout/vList3#2"/>
    <dgm:cxn modelId="{6EFFA0F3-C409-46BE-8ED8-D1BB76B166BB}" type="presParOf" srcId="{B9F401A9-1AEF-48AD-9493-DA8CBF55DE95}" destId="{E3BF1E9B-B7B1-4D76-AFC1-E8970FFEDEE1}" srcOrd="1" destOrd="0" presId="urn:microsoft.com/office/officeart/2005/8/layout/vList3#2"/>
    <dgm:cxn modelId="{B788285D-1D17-4712-92E7-A8ED982E88F2}" type="presParOf" srcId="{7A36E3BE-374A-42AA-B6F9-CEF136F8896D}" destId="{F360E67B-DD5E-42F9-979E-61C87BD11A6A}" srcOrd="1" destOrd="0" presId="urn:microsoft.com/office/officeart/2005/8/layout/vList3#2"/>
    <dgm:cxn modelId="{C5262444-234D-4E65-812C-4B4DBCFA8AA9}" type="presParOf" srcId="{7A36E3BE-374A-42AA-B6F9-CEF136F8896D}" destId="{0656B115-804E-45DA-B72E-AE2E94A2B60F}" srcOrd="2" destOrd="0" presId="urn:microsoft.com/office/officeart/2005/8/layout/vList3#2"/>
    <dgm:cxn modelId="{EEFE4DE6-2E40-4EC7-8A4A-8F40EA2FB349}" type="presParOf" srcId="{0656B115-804E-45DA-B72E-AE2E94A2B60F}" destId="{F108653F-D0E3-4C3A-826F-5AA3C457D5EF}" srcOrd="0" destOrd="0" presId="urn:microsoft.com/office/officeart/2005/8/layout/vList3#2"/>
    <dgm:cxn modelId="{3FBD0A6B-81AA-4A47-BB2A-B4346CB9D2C6}" type="presParOf" srcId="{0656B115-804E-45DA-B72E-AE2E94A2B60F}" destId="{13AF4DC6-001E-46AC-B3EB-308823E073A8}" srcOrd="1" destOrd="0" presId="urn:microsoft.com/office/officeart/2005/8/layout/vList3#2"/>
    <dgm:cxn modelId="{838B7554-9D32-48B2-B212-C63411FE7BA8}" type="presParOf" srcId="{7A36E3BE-374A-42AA-B6F9-CEF136F8896D}" destId="{82348209-DF7B-472A-9A61-A050BD3EFE49}" srcOrd="3" destOrd="0" presId="urn:microsoft.com/office/officeart/2005/8/layout/vList3#2"/>
    <dgm:cxn modelId="{BBC1CD4A-63E1-4D06-9F8C-A4213797C660}" type="presParOf" srcId="{7A36E3BE-374A-42AA-B6F9-CEF136F8896D}" destId="{A23C935E-B7D3-4EE1-8164-F2F333EE81A7}" srcOrd="4" destOrd="0" presId="urn:microsoft.com/office/officeart/2005/8/layout/vList3#2"/>
    <dgm:cxn modelId="{8A188A93-586E-44F5-9AF3-DA81F26B8833}" type="presParOf" srcId="{A23C935E-B7D3-4EE1-8164-F2F333EE81A7}" destId="{86BC316B-B423-470C-8781-EB8875A992CB}" srcOrd="0" destOrd="0" presId="urn:microsoft.com/office/officeart/2005/8/layout/vList3#2"/>
    <dgm:cxn modelId="{570978F6-5D20-45D8-BDA7-3EAE4C4E2C78}" type="presParOf" srcId="{A23C935E-B7D3-4EE1-8164-F2F333EE81A7}" destId="{D57C44B1-EA4F-4F56-96FD-E5419B6CECB0}" srcOrd="1" destOrd="0" presId="urn:microsoft.com/office/officeart/2005/8/layout/vList3#2"/>
    <dgm:cxn modelId="{F3144E34-278B-463C-BEDA-B54AC5D84B96}" type="presParOf" srcId="{7A36E3BE-374A-42AA-B6F9-CEF136F8896D}" destId="{B0935F28-F3A5-43F2-BD5F-4748FE95B890}" srcOrd="5" destOrd="0" presId="urn:microsoft.com/office/officeart/2005/8/layout/vList3#2"/>
    <dgm:cxn modelId="{D448FECC-602A-42F1-977E-D12B279D92EE}" type="presParOf" srcId="{7A36E3BE-374A-42AA-B6F9-CEF136F8896D}" destId="{34C4E6E1-461E-44C8-A33D-5298C94EC971}" srcOrd="6" destOrd="0" presId="urn:microsoft.com/office/officeart/2005/8/layout/vList3#2"/>
    <dgm:cxn modelId="{55BBF6B5-006F-4591-B714-D94F34638EC9}" type="presParOf" srcId="{34C4E6E1-461E-44C8-A33D-5298C94EC971}" destId="{B17F84DD-285A-4CDF-8E59-6CB316BB7E12}" srcOrd="0" destOrd="0" presId="urn:microsoft.com/office/officeart/2005/8/layout/vList3#2"/>
    <dgm:cxn modelId="{A5D1F70F-7C4D-401D-87B0-F333D1D6E966}" type="presParOf" srcId="{34C4E6E1-461E-44C8-A33D-5298C94EC971}" destId="{C1C9FFC5-AE7C-4973-B110-1F27578C5E0A}" srcOrd="1" destOrd="0" presId="urn:microsoft.com/office/officeart/2005/8/layout/vList3#2"/>
    <dgm:cxn modelId="{9728FC8F-D3BC-4F16-BAF7-CCE920257B5E}" type="presParOf" srcId="{7A36E3BE-374A-42AA-B6F9-CEF136F8896D}" destId="{609D0AA7-628B-4BC3-B6FC-C45B3D46E1B2}" srcOrd="7" destOrd="0" presId="urn:microsoft.com/office/officeart/2005/8/layout/vList3#2"/>
    <dgm:cxn modelId="{0B4CAD98-B9EE-4977-8A33-C43EABBD9472}" type="presParOf" srcId="{7A36E3BE-374A-42AA-B6F9-CEF136F8896D}" destId="{7A8E75BF-032C-4B7D-9257-65676F844FC8}" srcOrd="8" destOrd="0" presId="urn:microsoft.com/office/officeart/2005/8/layout/vList3#2"/>
    <dgm:cxn modelId="{040427D3-A2D8-4633-9075-10D0C3CBDCEE}" type="presParOf" srcId="{7A8E75BF-032C-4B7D-9257-65676F844FC8}" destId="{926CE7D7-02F3-4AFC-A31F-752C6CAC770B}" srcOrd="0" destOrd="0" presId="urn:microsoft.com/office/officeart/2005/8/layout/vList3#2"/>
    <dgm:cxn modelId="{1BAAB73E-F61C-4561-8631-AD8D726C3617}" type="presParOf" srcId="{7A8E75BF-032C-4B7D-9257-65676F844FC8}" destId="{85F28D85-974B-4917-BD85-DCFF9363ADD3}" srcOrd="1" destOrd="0" presId="urn:microsoft.com/office/officeart/2005/8/layout/vList3#2"/>
    <dgm:cxn modelId="{9F2E71FD-AF54-4A50-BD53-0A98F669A6AF}" type="presParOf" srcId="{7A36E3BE-374A-42AA-B6F9-CEF136F8896D}" destId="{DEF6A6E7-21AB-4AE2-A431-FFB6EEE7EC37}" srcOrd="9" destOrd="0" presId="urn:microsoft.com/office/officeart/2005/8/layout/vList3#2"/>
    <dgm:cxn modelId="{E7596CA0-F390-4675-BF24-7A8D676834C3}" type="presParOf" srcId="{7A36E3BE-374A-42AA-B6F9-CEF136F8896D}" destId="{8B7BDC16-11EA-409C-82AC-C1FD54468CAE}" srcOrd="10" destOrd="0" presId="urn:microsoft.com/office/officeart/2005/8/layout/vList3#2"/>
    <dgm:cxn modelId="{84244D9C-EC95-470E-B249-C78D071EDA0C}" type="presParOf" srcId="{8B7BDC16-11EA-409C-82AC-C1FD54468CAE}" destId="{746325E2-A6B2-42F8-8FCB-CAAEA9BFCBFF}" srcOrd="0" destOrd="0" presId="urn:microsoft.com/office/officeart/2005/8/layout/vList3#2"/>
    <dgm:cxn modelId="{3E37CC2B-C135-440E-8879-39EF45083866}" type="presParOf" srcId="{8B7BDC16-11EA-409C-82AC-C1FD54468CAE}" destId="{B867B59A-12C7-4281-92C4-A8272D833362}" srcOrd="1" destOrd="0" presId="urn:microsoft.com/office/officeart/2005/8/layout/vList3#2"/>
    <dgm:cxn modelId="{FABB010B-EA09-4BFB-826F-03E5114D37D2}" type="presParOf" srcId="{7A36E3BE-374A-42AA-B6F9-CEF136F8896D}" destId="{907E01C0-074F-42B3-ABF6-B760EA960A65}" srcOrd="11" destOrd="0" presId="urn:microsoft.com/office/officeart/2005/8/layout/vList3#2"/>
    <dgm:cxn modelId="{FA36B2DF-CF03-4E59-B3F3-0E10142CA7C9}" type="presParOf" srcId="{7A36E3BE-374A-42AA-B6F9-CEF136F8896D}" destId="{3FB58B90-4C59-4AE4-8311-1C0B2F89C344}" srcOrd="12" destOrd="0" presId="urn:microsoft.com/office/officeart/2005/8/layout/vList3#2"/>
    <dgm:cxn modelId="{4507D0DD-0EFB-44A3-976B-1608337AD4D5}" type="presParOf" srcId="{3FB58B90-4C59-4AE4-8311-1C0B2F89C344}" destId="{FC5EE378-11FC-4BF2-8D13-6813BF253E23}" srcOrd="0" destOrd="0" presId="urn:microsoft.com/office/officeart/2005/8/layout/vList3#2"/>
    <dgm:cxn modelId="{89C2B242-850B-4AAA-97AF-35FAEBF5C4EF}" type="presParOf" srcId="{3FB58B90-4C59-4AE4-8311-1C0B2F89C344}" destId="{0D581A49-B69E-41FA-8862-BFA2B45B89DE}" srcOrd="1" destOrd="0" presId="urn:microsoft.com/office/officeart/2005/8/layout/vList3#2"/>
    <dgm:cxn modelId="{9ACDAAB9-FA85-48E7-99FD-C33419964D49}" type="presParOf" srcId="{7A36E3BE-374A-42AA-B6F9-CEF136F8896D}" destId="{94CD46C6-853F-405C-86D4-B93268AECAEE}" srcOrd="13" destOrd="0" presId="urn:microsoft.com/office/officeart/2005/8/layout/vList3#2"/>
    <dgm:cxn modelId="{26C01EB9-C7F4-4878-823F-CC25B2E03F7C}" type="presParOf" srcId="{7A36E3BE-374A-42AA-B6F9-CEF136F8896D}" destId="{4E9AE341-AD3F-4896-9EDE-4680DCB5CE9A}" srcOrd="14" destOrd="0" presId="urn:microsoft.com/office/officeart/2005/8/layout/vList3#2"/>
    <dgm:cxn modelId="{22169CDC-1A3A-4A3B-A73A-286C6E03DB42}" type="presParOf" srcId="{4E9AE341-AD3F-4896-9EDE-4680DCB5CE9A}" destId="{164C14D6-F42D-4BB7-A6FF-EA22B8D14D16}" srcOrd="0" destOrd="0" presId="urn:microsoft.com/office/officeart/2005/8/layout/vList3#2"/>
    <dgm:cxn modelId="{9D7109AB-6D24-4020-AEE9-692A3450320D}" type="presParOf" srcId="{4E9AE341-AD3F-4896-9EDE-4680DCB5CE9A}" destId="{F3B80B35-7B15-456A-974A-09792DE98572}" srcOrd="1" destOrd="0" presId="urn:microsoft.com/office/officeart/2005/8/layout/vList3#2"/>
    <dgm:cxn modelId="{05BF9C78-96F7-438E-BBBC-5C7A4FA5729B}" type="presParOf" srcId="{7A36E3BE-374A-42AA-B6F9-CEF136F8896D}" destId="{B049D00B-C01C-43C5-9D9F-2AF145158C2A}" srcOrd="15" destOrd="0" presId="urn:microsoft.com/office/officeart/2005/8/layout/vList3#2"/>
    <dgm:cxn modelId="{DDBE7C07-4A92-48EC-88F3-3F0B0FCFA9C7}" type="presParOf" srcId="{7A36E3BE-374A-42AA-B6F9-CEF136F8896D}" destId="{EFAE1C8B-8931-4C7D-B57A-1EEAC00AD698}" srcOrd="16" destOrd="0" presId="urn:microsoft.com/office/officeart/2005/8/layout/vList3#2"/>
    <dgm:cxn modelId="{9B84F1AB-346A-4B96-A722-FD2708C97466}" type="presParOf" srcId="{EFAE1C8B-8931-4C7D-B57A-1EEAC00AD698}" destId="{41DD9168-B48C-42DB-83CB-8128F1208ECA}" srcOrd="0" destOrd="0" presId="urn:microsoft.com/office/officeart/2005/8/layout/vList3#2"/>
    <dgm:cxn modelId="{0370E51A-A95B-4830-87C8-6251890E34A9}" type="presParOf" srcId="{EFAE1C8B-8931-4C7D-B57A-1EEAC00AD698}" destId="{7D6D0320-9428-465B-A523-E73E77B0D141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8A15D-F63A-0647-8FE2-8F2672E36132}">
      <dsp:nvSpPr>
        <dsp:cNvPr id="0" name=""/>
        <dsp:cNvSpPr/>
      </dsp:nvSpPr>
      <dsp:spPr>
        <a:xfrm>
          <a:off x="7004" y="751941"/>
          <a:ext cx="3025228" cy="225826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3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MD</a:t>
          </a:r>
          <a:r>
            <a:rPr lang="zh-CN" altLang="en-US" sz="23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结构的第二原像攻击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3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MD4</a:t>
          </a:r>
          <a:r>
            <a:rPr lang="zh-CN" altLang="en-US" sz="23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算法的碰撞攻击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杂凑函数的安全性对消息认证码的影响</a:t>
          </a:r>
        </a:p>
      </dsp:txBody>
      <dsp:txXfrm>
        <a:off x="59918" y="804855"/>
        <a:ext cx="2919400" cy="2205355"/>
      </dsp:txXfrm>
    </dsp:sp>
    <dsp:sp modelId="{3475F60F-148F-C14E-AC78-2C7946161D65}">
      <dsp:nvSpPr>
        <dsp:cNvPr id="0" name=""/>
        <dsp:cNvSpPr/>
      </dsp:nvSpPr>
      <dsp:spPr>
        <a:xfrm>
          <a:off x="7004" y="3010210"/>
          <a:ext cx="3025228" cy="9710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知识</a:t>
          </a:r>
        </a:p>
      </dsp:txBody>
      <dsp:txXfrm>
        <a:off x="7004" y="3010210"/>
        <a:ext cx="2130442" cy="971055"/>
      </dsp:txXfrm>
    </dsp:sp>
    <dsp:sp modelId="{A379747A-F5E5-DA40-8347-03206FC3F7A7}">
      <dsp:nvSpPr>
        <dsp:cNvPr id="0" name=""/>
        <dsp:cNvSpPr/>
      </dsp:nvSpPr>
      <dsp:spPr>
        <a:xfrm>
          <a:off x="2223025" y="3164453"/>
          <a:ext cx="1058829" cy="105882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89531-9CB9-944B-B3E7-7480F834AAD4}">
      <dsp:nvSpPr>
        <dsp:cNvPr id="0" name=""/>
        <dsp:cNvSpPr/>
      </dsp:nvSpPr>
      <dsp:spPr>
        <a:xfrm>
          <a:off x="3544174" y="751941"/>
          <a:ext cx="3025228" cy="225826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能推导轮函数对差分进行消除、传递的条件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理解比特追踪法思想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300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sp:txBody>
      <dsp:txXfrm>
        <a:off x="3597088" y="804855"/>
        <a:ext cx="2919400" cy="2205355"/>
      </dsp:txXfrm>
    </dsp:sp>
    <dsp:sp modelId="{3083DA19-1152-8A45-B9A4-CD1237F7482B}">
      <dsp:nvSpPr>
        <dsp:cNvPr id="0" name=""/>
        <dsp:cNvSpPr/>
      </dsp:nvSpPr>
      <dsp:spPr>
        <a:xfrm>
          <a:off x="3544174" y="3010210"/>
          <a:ext cx="3025228" cy="9710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能力</a:t>
          </a:r>
        </a:p>
      </dsp:txBody>
      <dsp:txXfrm>
        <a:off x="3544174" y="3010210"/>
        <a:ext cx="2130442" cy="971055"/>
      </dsp:txXfrm>
    </dsp:sp>
    <dsp:sp modelId="{52BCA1DF-5540-A347-8F65-03F2203951F9}">
      <dsp:nvSpPr>
        <dsp:cNvPr id="0" name=""/>
        <dsp:cNvSpPr/>
      </dsp:nvSpPr>
      <dsp:spPr>
        <a:xfrm>
          <a:off x="5760195" y="3164453"/>
          <a:ext cx="1058829" cy="105882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3A398-7E03-2E44-AB93-AF118D1F2745}">
      <dsp:nvSpPr>
        <dsp:cNvPr id="0" name=""/>
        <dsp:cNvSpPr/>
      </dsp:nvSpPr>
      <dsp:spPr>
        <a:xfrm>
          <a:off x="7081344" y="751941"/>
          <a:ext cx="3025228" cy="225826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根据实际问题，提炼关注的不随机特性，灵活调整传统分析技术</a:t>
          </a:r>
        </a:p>
      </dsp:txBody>
      <dsp:txXfrm>
        <a:off x="7134258" y="804855"/>
        <a:ext cx="2919400" cy="2205355"/>
      </dsp:txXfrm>
    </dsp:sp>
    <dsp:sp modelId="{1A0F7132-120C-C941-B69C-4A3426541ACE}">
      <dsp:nvSpPr>
        <dsp:cNvPr id="0" name=""/>
        <dsp:cNvSpPr/>
      </dsp:nvSpPr>
      <dsp:spPr>
        <a:xfrm>
          <a:off x="7081344" y="3010210"/>
          <a:ext cx="3025228" cy="9710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素质</a:t>
          </a:r>
        </a:p>
      </dsp:txBody>
      <dsp:txXfrm>
        <a:off x="7081344" y="3010210"/>
        <a:ext cx="2130442" cy="971055"/>
      </dsp:txXfrm>
    </dsp:sp>
    <dsp:sp modelId="{33E71E53-636A-4043-888C-4622AC562B1F}">
      <dsp:nvSpPr>
        <dsp:cNvPr id="0" name=""/>
        <dsp:cNvSpPr/>
      </dsp:nvSpPr>
      <dsp:spPr>
        <a:xfrm>
          <a:off x="9297365" y="3164453"/>
          <a:ext cx="1058829" cy="105882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F1E9B-B7B1-4D76-AFC1-E8970FFEDEE1}">
      <dsp:nvSpPr>
        <dsp:cNvPr id="0" name=""/>
        <dsp:cNvSpPr/>
      </dsp:nvSpPr>
      <dsp:spPr>
        <a:xfrm rot="10800000">
          <a:off x="1091772" y="1597"/>
          <a:ext cx="3926596" cy="410968"/>
        </a:xfrm>
        <a:prstGeom prst="homePlat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MD4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（图灵奖得主</a:t>
          </a:r>
          <a:r>
            <a:rPr lang="en-US" altLang="zh-CN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Rivest@1990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sp:txBody>
      <dsp:txXfrm rot="10800000">
        <a:off x="1194514" y="1597"/>
        <a:ext cx="3823854" cy="410968"/>
      </dsp:txXfrm>
    </dsp:sp>
    <dsp:sp modelId="{F275F77C-C71D-48A0-A4FC-D947DFD7FE9B}">
      <dsp:nvSpPr>
        <dsp:cNvPr id="0" name=""/>
        <dsp:cNvSpPr/>
      </dsp:nvSpPr>
      <dsp:spPr>
        <a:xfrm>
          <a:off x="886287" y="1597"/>
          <a:ext cx="410968" cy="410968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F4DC6-001E-46AC-B3EB-308823E073A8}">
      <dsp:nvSpPr>
        <dsp:cNvPr id="0" name=""/>
        <dsp:cNvSpPr/>
      </dsp:nvSpPr>
      <dsp:spPr>
        <a:xfrm rot="10800000">
          <a:off x="1091772" y="535244"/>
          <a:ext cx="3926596" cy="410968"/>
        </a:xfrm>
        <a:prstGeom prst="homePlat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MD5</a:t>
          </a:r>
          <a:r>
            <a:rPr lang="zh-CN" altLang="en-US" sz="1700" b="1" kern="1200" dirty="0">
              <a:solidFill>
                <a:srgbClr val="FFFFFF">
                  <a:lumMod val="75000"/>
                </a:srgbClr>
              </a:solidFill>
              <a:latin typeface="Times New Roman"/>
              <a:ea typeface="宋体"/>
              <a:cs typeface=""/>
            </a:rPr>
            <a:t>（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图灵奖得主</a:t>
          </a:r>
          <a:r>
            <a:rPr lang="en-US" altLang="zh-CN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Rivest@1992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sp:txBody>
      <dsp:txXfrm rot="10800000">
        <a:off x="1194514" y="535244"/>
        <a:ext cx="3823854" cy="410968"/>
      </dsp:txXfrm>
    </dsp:sp>
    <dsp:sp modelId="{F108653F-D0E3-4C3A-826F-5AA3C457D5EF}">
      <dsp:nvSpPr>
        <dsp:cNvPr id="0" name=""/>
        <dsp:cNvSpPr/>
      </dsp:nvSpPr>
      <dsp:spPr>
        <a:xfrm>
          <a:off x="886287" y="535244"/>
          <a:ext cx="410968" cy="410968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C44B1-EA4F-4F56-96FD-E5419B6CECB0}">
      <dsp:nvSpPr>
        <dsp:cNvPr id="0" name=""/>
        <dsp:cNvSpPr/>
      </dsp:nvSpPr>
      <dsp:spPr>
        <a:xfrm rot="10800000">
          <a:off x="1091772" y="1068890"/>
          <a:ext cx="3926596" cy="410968"/>
        </a:xfrm>
        <a:prstGeom prst="homePlat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HAVAL </a:t>
          </a:r>
          <a:r>
            <a:rPr lang="en-US" altLang="zh-CN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(Zheng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等</a:t>
          </a:r>
          <a:r>
            <a:rPr lang="en-US" altLang="zh-CN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@1992)</a:t>
          </a:r>
          <a:endParaRPr lang="zh-CN" altLang="en-US" sz="1700" b="1" kern="1200" dirty="0">
            <a:solidFill>
              <a:srgbClr val="FFFFFF">
                <a:lumMod val="65000"/>
              </a:srgbClr>
            </a:solidFill>
            <a:latin typeface="Times New Roman"/>
            <a:ea typeface="宋体"/>
            <a:cs typeface=""/>
          </a:endParaRPr>
        </a:p>
      </dsp:txBody>
      <dsp:txXfrm rot="10800000">
        <a:off x="1194514" y="1068890"/>
        <a:ext cx="3823854" cy="410968"/>
      </dsp:txXfrm>
    </dsp:sp>
    <dsp:sp modelId="{86BC316B-B423-470C-8781-EB8875A992CB}">
      <dsp:nvSpPr>
        <dsp:cNvPr id="0" name=""/>
        <dsp:cNvSpPr/>
      </dsp:nvSpPr>
      <dsp:spPr>
        <a:xfrm>
          <a:off x="886287" y="1068890"/>
          <a:ext cx="410968" cy="410968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9FFC5-AE7C-4973-B110-1F27578C5E0A}">
      <dsp:nvSpPr>
        <dsp:cNvPr id="0" name=""/>
        <dsp:cNvSpPr/>
      </dsp:nvSpPr>
      <dsp:spPr>
        <a:xfrm rot="10800000">
          <a:off x="1091772" y="1602536"/>
          <a:ext cx="3926596" cy="410968"/>
        </a:xfrm>
        <a:prstGeom prst="homePlat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RIPEMD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</a:t>
          </a:r>
          <a:r>
            <a:rPr lang="en-US" sz="1700" b="1" i="0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Dobbertin</a:t>
          </a:r>
          <a:r>
            <a:rPr lang="zh-CN" altLang="en-US" sz="1700" b="1" i="0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等</a:t>
          </a:r>
          <a:r>
            <a:rPr lang="en-US" altLang="zh-CN" sz="1700" b="1" i="0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@1996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sp:txBody>
      <dsp:txXfrm rot="10800000">
        <a:off x="1194514" y="1602536"/>
        <a:ext cx="3823854" cy="410968"/>
      </dsp:txXfrm>
    </dsp:sp>
    <dsp:sp modelId="{B17F84DD-285A-4CDF-8E59-6CB316BB7E12}">
      <dsp:nvSpPr>
        <dsp:cNvPr id="0" name=""/>
        <dsp:cNvSpPr/>
      </dsp:nvSpPr>
      <dsp:spPr>
        <a:xfrm>
          <a:off x="886287" y="1602536"/>
          <a:ext cx="410968" cy="410968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28D85-974B-4917-BD85-DCFF9363ADD3}">
      <dsp:nvSpPr>
        <dsp:cNvPr id="0" name=""/>
        <dsp:cNvSpPr/>
      </dsp:nvSpPr>
      <dsp:spPr>
        <a:xfrm rot="10800000">
          <a:off x="1133040" y="2136183"/>
          <a:ext cx="3926596" cy="410968"/>
        </a:xfrm>
        <a:prstGeom prst="homePlat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RIPEMD-160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</a:t>
          </a:r>
          <a:r>
            <a:rPr lang="en-US" sz="1700" b="1" i="0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Dobbertin</a:t>
          </a:r>
          <a:r>
            <a:rPr lang="zh-CN" altLang="en-US" sz="1700" b="1" i="0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等</a:t>
          </a:r>
          <a:r>
            <a:rPr lang="en-US" altLang="zh-CN" sz="1700" b="1" i="0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@1996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sp:txBody>
      <dsp:txXfrm rot="10800000">
        <a:off x="1235782" y="2136183"/>
        <a:ext cx="3823854" cy="410968"/>
      </dsp:txXfrm>
    </dsp:sp>
    <dsp:sp modelId="{926CE7D7-02F3-4AFC-A31F-752C6CAC770B}">
      <dsp:nvSpPr>
        <dsp:cNvPr id="0" name=""/>
        <dsp:cNvSpPr/>
      </dsp:nvSpPr>
      <dsp:spPr>
        <a:xfrm>
          <a:off x="886287" y="2136183"/>
          <a:ext cx="410968" cy="410968"/>
        </a:xfrm>
        <a:prstGeom prst="ellipse">
          <a:avLst/>
        </a:prstGeom>
        <a:solidFill>
          <a:srgbClr val="006600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7B59A-12C7-4281-92C4-A8272D833362}">
      <dsp:nvSpPr>
        <dsp:cNvPr id="0" name=""/>
        <dsp:cNvSpPr/>
      </dsp:nvSpPr>
      <dsp:spPr>
        <a:xfrm rot="10800000">
          <a:off x="1091772" y="2669829"/>
          <a:ext cx="3926596" cy="410968"/>
        </a:xfrm>
        <a:prstGeom prst="homePlat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SHA-0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（美国安全局</a:t>
          </a:r>
          <a:r>
            <a:rPr lang="en-US" altLang="zh-CN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NSA@1993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sp:txBody>
      <dsp:txXfrm rot="10800000">
        <a:off x="1194514" y="2669829"/>
        <a:ext cx="3823854" cy="410968"/>
      </dsp:txXfrm>
    </dsp:sp>
    <dsp:sp modelId="{746325E2-A6B2-42F8-8FCB-CAAEA9BFCBFF}">
      <dsp:nvSpPr>
        <dsp:cNvPr id="0" name=""/>
        <dsp:cNvSpPr/>
      </dsp:nvSpPr>
      <dsp:spPr>
        <a:xfrm>
          <a:off x="886287" y="2669829"/>
          <a:ext cx="410968" cy="410968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81A49-B69E-41FA-8862-BFA2B45B89DE}">
      <dsp:nvSpPr>
        <dsp:cNvPr id="0" name=""/>
        <dsp:cNvSpPr/>
      </dsp:nvSpPr>
      <dsp:spPr>
        <a:xfrm rot="10800000">
          <a:off x="1091772" y="3203475"/>
          <a:ext cx="3926596" cy="410968"/>
        </a:xfrm>
        <a:prstGeom prst="homePlat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SHA-1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（美国安全局</a:t>
          </a:r>
          <a:r>
            <a:rPr lang="en-US" altLang="zh-CN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NSA@1995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sp:txBody>
      <dsp:txXfrm rot="10800000">
        <a:off x="1194514" y="3203475"/>
        <a:ext cx="3823854" cy="410968"/>
      </dsp:txXfrm>
    </dsp:sp>
    <dsp:sp modelId="{FC5EE378-11FC-4BF2-8D13-6813BF253E23}">
      <dsp:nvSpPr>
        <dsp:cNvPr id="0" name=""/>
        <dsp:cNvSpPr/>
      </dsp:nvSpPr>
      <dsp:spPr>
        <a:xfrm>
          <a:off x="886287" y="3203475"/>
          <a:ext cx="410968" cy="410968"/>
        </a:xfrm>
        <a:prstGeom prst="ellipse">
          <a:avLst/>
        </a:prstGeom>
        <a:solidFill>
          <a:srgbClr val="9B0D14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80B35-7B15-456A-974A-09792DE98572}">
      <dsp:nvSpPr>
        <dsp:cNvPr id="0" name=""/>
        <dsp:cNvSpPr/>
      </dsp:nvSpPr>
      <dsp:spPr>
        <a:xfrm rot="10800000">
          <a:off x="1091772" y="3737121"/>
          <a:ext cx="3926596" cy="410968"/>
        </a:xfrm>
        <a:prstGeom prst="homePlat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SHA-2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（美国安全局</a:t>
          </a:r>
          <a:r>
            <a:rPr lang="en-US" altLang="zh-CN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NSA@2001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sp:txBody>
      <dsp:txXfrm rot="10800000">
        <a:off x="1194514" y="3737121"/>
        <a:ext cx="3823854" cy="410968"/>
      </dsp:txXfrm>
    </dsp:sp>
    <dsp:sp modelId="{164C14D6-F42D-4BB7-A6FF-EA22B8D14D16}">
      <dsp:nvSpPr>
        <dsp:cNvPr id="0" name=""/>
        <dsp:cNvSpPr/>
      </dsp:nvSpPr>
      <dsp:spPr>
        <a:xfrm>
          <a:off x="886287" y="3737121"/>
          <a:ext cx="410968" cy="410968"/>
        </a:xfrm>
        <a:prstGeom prst="ellipse">
          <a:avLst/>
        </a:prstGeom>
        <a:solidFill>
          <a:srgbClr val="006600"/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D0320-9428-465B-A523-E73E77B0D141}">
      <dsp:nvSpPr>
        <dsp:cNvPr id="0" name=""/>
        <dsp:cNvSpPr/>
      </dsp:nvSpPr>
      <dsp:spPr>
        <a:xfrm rot="10800000">
          <a:off x="1091772" y="4270768"/>
          <a:ext cx="3926596" cy="410968"/>
        </a:xfrm>
        <a:prstGeom prst="homePlat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CC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/>
              <a:ea typeface="宋体"/>
              <a:cs typeface=""/>
            </a:rPr>
            <a:t>SHA-3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（</a:t>
          </a:r>
          <a:r>
            <a:rPr lang="en-US" altLang="zh-CN" sz="1700" b="1" kern="1200" dirty="0" err="1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Daemen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等</a:t>
          </a:r>
          <a:r>
            <a:rPr lang="en-US" altLang="zh-CN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@2012</a:t>
          </a:r>
          <a:r>
            <a:rPr lang="zh-CN" altLang="en-US" sz="1700" b="1" kern="1200" dirty="0">
              <a:solidFill>
                <a:srgbClr val="FFFFFF">
                  <a:lumMod val="65000"/>
                </a:srgbClr>
              </a:solidFill>
              <a:latin typeface="Times New Roman"/>
              <a:ea typeface="宋体"/>
              <a:cs typeface=""/>
            </a:rPr>
            <a:t>）</a:t>
          </a:r>
        </a:p>
      </dsp:txBody>
      <dsp:txXfrm rot="10800000">
        <a:off x="1194514" y="4270768"/>
        <a:ext cx="3823854" cy="410968"/>
      </dsp:txXfrm>
    </dsp:sp>
    <dsp:sp modelId="{41DD9168-B48C-42DB-83CB-8128F1208ECA}">
      <dsp:nvSpPr>
        <dsp:cNvPr id="0" name=""/>
        <dsp:cNvSpPr/>
      </dsp:nvSpPr>
      <dsp:spPr>
        <a:xfrm>
          <a:off x="886287" y="4270768"/>
          <a:ext cx="410968" cy="410968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1AB73-F9F7-B742-B6F8-D7C0403672CF}" type="datetimeFigureOut">
              <a:rPr kumimoji="1" lang="zh-CN" altLang="en-US" smtClean="0"/>
              <a:t>2023/11/17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74CE-9FFD-1746-99A3-B06B2D2716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0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本课件参考群文件</a:t>
            </a:r>
          </a:p>
        </p:txBody>
      </p:sp>
    </p:spTree>
    <p:extLst>
      <p:ext uri="{BB962C8B-B14F-4D97-AF65-F5344CB8AC3E}">
        <p14:creationId xmlns:p14="http://schemas.microsoft.com/office/powerpoint/2010/main" val="3214898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235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dirty="0">
                <a:solidFill>
                  <a:srgbClr val="FF0000"/>
                </a:solidFill>
              </a:rPr>
              <a:t>将碰撞攻击简化为</a:t>
            </a:r>
            <a:r>
              <a:rPr lang="en-US" altLang="zh-CN" sz="2600" dirty="0">
                <a:solidFill>
                  <a:srgbClr val="FF0000"/>
                </a:solidFill>
              </a:rPr>
              <a:t>300</a:t>
            </a:r>
            <a:r>
              <a:rPr lang="zh-CN" altLang="en-US" sz="2600" dirty="0">
                <a:solidFill>
                  <a:srgbClr val="FF0000"/>
                </a:solidFill>
              </a:rPr>
              <a:t>多个比特方程（以</a:t>
            </a:r>
            <a:r>
              <a:rPr lang="en-US" altLang="zh-CN" sz="2600" dirty="0">
                <a:solidFill>
                  <a:srgbClr val="FF0000"/>
                </a:solidFill>
              </a:rPr>
              <a:t>MD5</a:t>
            </a:r>
            <a:r>
              <a:rPr lang="zh-CN" altLang="en-US" sz="2600" dirty="0">
                <a:solidFill>
                  <a:srgbClr val="FF0000"/>
                </a:solidFill>
              </a:rPr>
              <a:t>为例），用一个</a:t>
            </a:r>
            <a:r>
              <a:rPr lang="en-US" altLang="zh-CN" sz="2600" dirty="0">
                <a:solidFill>
                  <a:srgbClr val="FF0000"/>
                </a:solidFill>
              </a:rPr>
              <a:t>PC</a:t>
            </a:r>
            <a:r>
              <a:rPr lang="zh-CN" altLang="en-US" sz="2600" dirty="0">
                <a:solidFill>
                  <a:srgbClr val="FF0000"/>
                </a:solidFill>
              </a:rPr>
              <a:t>机计算</a:t>
            </a:r>
            <a:r>
              <a:rPr lang="en-US" altLang="zh-CN" sz="2600" dirty="0">
                <a:solidFill>
                  <a:srgbClr val="FF0000"/>
                </a:solidFill>
              </a:rPr>
              <a:t>4</a:t>
            </a:r>
            <a:r>
              <a:rPr lang="zh-CN" altLang="en-US" sz="2600" dirty="0">
                <a:solidFill>
                  <a:srgbClr val="FF0000"/>
                </a:solidFill>
              </a:rPr>
              <a:t>天可实现，而传统方法需要上百万年</a:t>
            </a:r>
            <a:endParaRPr lang="en-US" altLang="zh-CN" sz="26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14922-AF0C-44E2-A25A-7A4ABABDF4F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175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差分的传播情况，最高位相当于异或，其余需要考虑进位的影响后面有例子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6644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相等的模差分，可能由</a:t>
            </a:r>
            <a:r>
              <a:rPr kumimoji="1" lang="zh-CN" altLang="en-US" sz="1200" dirty="0">
                <a:solidFill>
                  <a:srgbClr val="C00000"/>
                </a:solidFill>
              </a:rPr>
              <a:t>多种输入对</a:t>
            </a:r>
            <a:r>
              <a:rPr kumimoji="1" lang="zh-CN" altLang="en-US" sz="1200" dirty="0"/>
              <a:t>导致，传统的差分值</a:t>
            </a:r>
            <a:r>
              <a:rPr kumimoji="1" lang="zh-CN" altLang="en-US" sz="1200" dirty="0">
                <a:solidFill>
                  <a:srgbClr val="C00000"/>
                </a:solidFill>
              </a:rPr>
              <a:t>不足</a:t>
            </a:r>
            <a:r>
              <a:rPr kumimoji="1" lang="zh-CN" altLang="en-US" sz="1200" dirty="0"/>
              <a:t>以唯一确定模差分</a:t>
            </a:r>
            <a:endParaRPr kumimoji="1"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758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消除差分就产生了碰撞！两种非线性变换的传播规则，还应补充一下，要保留符号差分需要什么条件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2679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最高位</a:t>
            </a:r>
            <a:r>
              <a:rPr lang="zh-CN" altLang="en-US" dirty="0"/>
              <a:t>有差分，那</a:t>
            </a:r>
            <a:r>
              <a:rPr lang="zh-CN" altLang="en-US"/>
              <a:t>低位呢？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777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二次碰撞导致多碰撞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B74CE-9FFD-1746-99A3-B06B2D2716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634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中间状态吻合</a:t>
            </a:r>
            <a:endParaRPr kumimoji="1" lang="en-US" altLang="zh-CN" dirty="0"/>
          </a:p>
          <a:p>
            <a:r>
              <a:rPr kumimoji="1" lang="zh-CN" altLang="en-US" dirty="0"/>
              <a:t>一般的第二原像攻击是等于一个固定值，穷举，如果不是等于一个固定值，而是落到一个集合里面都可以，则概率提高，复杂度降低，所以针对</a:t>
            </a:r>
            <a:r>
              <a:rPr kumimoji="1" lang="en-US" altLang="zh-CN" dirty="0"/>
              <a:t>MD</a:t>
            </a:r>
            <a:r>
              <a:rPr kumimoji="1" lang="zh-CN" altLang="en-US" dirty="0"/>
              <a:t>结构，能否落到一个解集里面？强化</a:t>
            </a:r>
            <a:r>
              <a:rPr kumimoji="1" lang="en-US" altLang="zh-CN" dirty="0"/>
              <a:t>MD</a:t>
            </a:r>
            <a:r>
              <a:rPr kumimoji="1" lang="zh-CN" altLang="en-US" dirty="0"/>
              <a:t>相当于对求解增加 了一个长度吻合的条件，可调的解决长度的问题，再加一个消息分块，解决集合</a:t>
            </a:r>
            <a:r>
              <a:rPr kumimoji="1" lang="en-US" altLang="zh-CN" dirty="0"/>
              <a:t>B</a:t>
            </a:r>
            <a:r>
              <a:rPr kumimoji="1" lang="zh-CN" altLang="en-US" dirty="0"/>
              <a:t>由多个元素组成的问题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B74CE-9FFD-1746-99A3-B06B2D2716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418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生日攻击思想的解释，两个集合，每个集合中的元素选取相互独立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让同学思考如何避免这种攻击，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B74CE-9FFD-1746-99A3-B06B2D2716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79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发现</a:t>
            </a:r>
            <a:r>
              <a:rPr kumimoji="1" lang="en-US" altLang="zh-CN" dirty="0"/>
              <a:t>MD</a:t>
            </a:r>
            <a:r>
              <a:rPr kumimoji="1" lang="zh-CN" altLang="en-US" dirty="0"/>
              <a:t>结构和加强</a:t>
            </a:r>
            <a:r>
              <a:rPr kumimoji="1" lang="en-US" altLang="zh-CN" dirty="0"/>
              <a:t>MD</a:t>
            </a:r>
            <a:r>
              <a:rPr kumimoji="1" lang="zh-CN" altLang="en-US" dirty="0"/>
              <a:t>结构的不同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1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B74CE-9FFD-1746-99A3-B06B2D2716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32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592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366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简略介绍王老师的研究领域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74CE-9FFD-1746-99A3-B06B2D27163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2204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1346948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914400" y="4282764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914400" y="1484779"/>
            <a:ext cx="103632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646373" y="4107023"/>
            <a:ext cx="12192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12444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82AF1B-A51B-104D-A0EB-A8D46DCC8399}" type="datetime1">
              <a:rPr lang="zh-CN" altLang="en-US" smtClean="0">
                <a:solidFill>
                  <a:srgbClr val="464653"/>
                </a:solidFill>
              </a:rPr>
              <a:t>2023/11/17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3740" y="6272786"/>
            <a:ext cx="6327648" cy="365125"/>
          </a:xfr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59041" y="4227195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fld id="{9F35284C-0033-4805-ABC8-D1BD204EC99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28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3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00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6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4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30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25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38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55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27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8738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600" b="1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7DBE94A-B164-44D7-98A1-68B69CDFDC0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875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92C19-6CC9-464B-9CA1-93CC62B3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D6133B-30F4-D045-A4FD-D6C7108F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8A3509-1928-F744-B1B5-A165A90BD704}" type="datetime1">
              <a:rPr lang="zh-CN" altLang="en-US" smtClean="0">
                <a:solidFill>
                  <a:srgbClr val="464653"/>
                </a:solidFill>
              </a:rPr>
              <a:t>2023/11/17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6CBF0F-5EF2-FC46-BC46-A7B04D7F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88BED0-7337-DC41-90BD-783C94BB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75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修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sz="180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237312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US" altLang="zh-CN" sz="180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15415" y="1340768"/>
            <a:ext cx="10849205" cy="4784725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 b="1"/>
            </a:lvl1pPr>
            <a:lvl2pPr marL="742950" indent="-285750">
              <a:buFontTx/>
              <a:buBlip>
                <a:blip r:embed="rId3"/>
              </a:buBlip>
              <a:defRPr sz="2400" b="1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15"/>
          <p:cNvSpPr txBox="1"/>
          <p:nvPr userDrawn="1"/>
        </p:nvSpPr>
        <p:spPr>
          <a:xfrm>
            <a:off x="11184567" y="6382921"/>
            <a:ext cx="650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33765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 userDrawn="1"/>
        </p:nvSpPr>
        <p:spPr>
          <a:xfrm>
            <a:off x="0" y="6604001"/>
            <a:ext cx="12192000" cy="25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242427" y="663990"/>
            <a:ext cx="434927" cy="434926"/>
            <a:chOff x="226124" y="563587"/>
            <a:chExt cx="434926" cy="434926"/>
          </a:xfrm>
        </p:grpSpPr>
        <p:sp>
          <p:nvSpPr>
            <p:cNvPr id="71" name="椭圆 70"/>
            <p:cNvSpPr/>
            <p:nvPr/>
          </p:nvSpPr>
          <p:spPr bwMode="auto">
            <a:xfrm>
              <a:off x="226124" y="563587"/>
              <a:ext cx="434926" cy="4349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50">
                <a:solidFill>
                  <a:srgbClr val="013A73"/>
                </a:solidFill>
              </a:endParaRPr>
            </a:p>
          </p:txBody>
        </p:sp>
        <p:sp>
          <p:nvSpPr>
            <p:cNvPr id="72" name="Freeform 5"/>
            <p:cNvSpPr>
              <a:spLocks noEditPoints="1"/>
            </p:cNvSpPr>
            <p:nvPr userDrawn="1"/>
          </p:nvSpPr>
          <p:spPr bwMode="auto">
            <a:xfrm>
              <a:off x="285312" y="713677"/>
              <a:ext cx="316550" cy="192863"/>
            </a:xfrm>
            <a:custGeom>
              <a:avLst/>
              <a:gdLst>
                <a:gd name="T0" fmla="*/ 0 w 353"/>
                <a:gd name="T1" fmla="*/ 0 h 214"/>
                <a:gd name="T2" fmla="*/ 340 w 353"/>
                <a:gd name="T3" fmla="*/ 0 h 214"/>
                <a:gd name="T4" fmla="*/ 340 w 353"/>
                <a:gd name="T5" fmla="*/ 14 h 214"/>
                <a:gd name="T6" fmla="*/ 340 w 353"/>
                <a:gd name="T7" fmla="*/ 41 h 214"/>
                <a:gd name="T8" fmla="*/ 340 w 353"/>
                <a:gd name="T9" fmla="*/ 115 h 214"/>
                <a:gd name="T10" fmla="*/ 349 w 353"/>
                <a:gd name="T11" fmla="*/ 130 h 214"/>
                <a:gd name="T12" fmla="*/ 344 w 353"/>
                <a:gd name="T13" fmla="*/ 142 h 214"/>
                <a:gd name="T14" fmla="*/ 353 w 353"/>
                <a:gd name="T15" fmla="*/ 198 h 214"/>
                <a:gd name="T16" fmla="*/ 329 w 353"/>
                <a:gd name="T17" fmla="*/ 198 h 214"/>
                <a:gd name="T18" fmla="*/ 325 w 353"/>
                <a:gd name="T19" fmla="*/ 177 h 214"/>
                <a:gd name="T20" fmla="*/ 319 w 353"/>
                <a:gd name="T21" fmla="*/ 198 h 214"/>
                <a:gd name="T22" fmla="*/ 313 w 353"/>
                <a:gd name="T23" fmla="*/ 198 h 214"/>
                <a:gd name="T24" fmla="*/ 321 w 353"/>
                <a:gd name="T25" fmla="*/ 142 h 214"/>
                <a:gd name="T26" fmla="*/ 316 w 353"/>
                <a:gd name="T27" fmla="*/ 130 h 214"/>
                <a:gd name="T28" fmla="*/ 325 w 353"/>
                <a:gd name="T29" fmla="*/ 115 h 214"/>
                <a:gd name="T30" fmla="*/ 325 w 353"/>
                <a:gd name="T31" fmla="*/ 41 h 214"/>
                <a:gd name="T32" fmla="*/ 0 w 353"/>
                <a:gd name="T33" fmla="*/ 41 h 214"/>
                <a:gd name="T34" fmla="*/ 0 w 353"/>
                <a:gd name="T35" fmla="*/ 0 h 214"/>
                <a:gd name="T36" fmla="*/ 49 w 353"/>
                <a:gd name="T37" fmla="*/ 66 h 214"/>
                <a:gd name="T38" fmla="*/ 48 w 353"/>
                <a:gd name="T39" fmla="*/ 180 h 214"/>
                <a:gd name="T40" fmla="*/ 175 w 353"/>
                <a:gd name="T41" fmla="*/ 214 h 214"/>
                <a:gd name="T42" fmla="*/ 299 w 353"/>
                <a:gd name="T43" fmla="*/ 180 h 214"/>
                <a:gd name="T44" fmla="*/ 299 w 353"/>
                <a:gd name="T45" fmla="*/ 66 h 214"/>
                <a:gd name="T46" fmla="*/ 49 w 353"/>
                <a:gd name="T47" fmla="*/ 6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214">
                  <a:moveTo>
                    <a:pt x="0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40" y="41"/>
                    <a:pt x="340" y="41"/>
                    <a:pt x="340" y="41"/>
                  </a:cubicBezTo>
                  <a:cubicBezTo>
                    <a:pt x="340" y="115"/>
                    <a:pt x="340" y="115"/>
                    <a:pt x="340" y="115"/>
                  </a:cubicBezTo>
                  <a:cubicBezTo>
                    <a:pt x="345" y="118"/>
                    <a:pt x="349" y="123"/>
                    <a:pt x="349" y="130"/>
                  </a:cubicBezTo>
                  <a:cubicBezTo>
                    <a:pt x="349" y="135"/>
                    <a:pt x="347" y="139"/>
                    <a:pt x="344" y="142"/>
                  </a:cubicBezTo>
                  <a:cubicBezTo>
                    <a:pt x="353" y="198"/>
                    <a:pt x="353" y="198"/>
                    <a:pt x="353" y="198"/>
                  </a:cubicBezTo>
                  <a:cubicBezTo>
                    <a:pt x="329" y="198"/>
                    <a:pt x="329" y="198"/>
                    <a:pt x="329" y="198"/>
                  </a:cubicBezTo>
                  <a:cubicBezTo>
                    <a:pt x="325" y="177"/>
                    <a:pt x="325" y="177"/>
                    <a:pt x="325" y="177"/>
                  </a:cubicBezTo>
                  <a:cubicBezTo>
                    <a:pt x="319" y="198"/>
                    <a:pt x="319" y="198"/>
                    <a:pt x="319" y="198"/>
                  </a:cubicBezTo>
                  <a:cubicBezTo>
                    <a:pt x="313" y="198"/>
                    <a:pt x="313" y="198"/>
                    <a:pt x="313" y="198"/>
                  </a:cubicBezTo>
                  <a:cubicBezTo>
                    <a:pt x="321" y="142"/>
                    <a:pt x="321" y="142"/>
                    <a:pt x="321" y="142"/>
                  </a:cubicBezTo>
                  <a:cubicBezTo>
                    <a:pt x="318" y="139"/>
                    <a:pt x="316" y="135"/>
                    <a:pt x="316" y="130"/>
                  </a:cubicBezTo>
                  <a:cubicBezTo>
                    <a:pt x="316" y="123"/>
                    <a:pt x="320" y="118"/>
                    <a:pt x="325" y="115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9" y="66"/>
                  </a:moveTo>
                  <a:cubicBezTo>
                    <a:pt x="48" y="180"/>
                    <a:pt x="48" y="180"/>
                    <a:pt x="48" y="180"/>
                  </a:cubicBezTo>
                  <a:cubicBezTo>
                    <a:pt x="98" y="179"/>
                    <a:pt x="138" y="194"/>
                    <a:pt x="175" y="214"/>
                  </a:cubicBezTo>
                  <a:cubicBezTo>
                    <a:pt x="206" y="191"/>
                    <a:pt x="246" y="178"/>
                    <a:pt x="299" y="180"/>
                  </a:cubicBezTo>
                  <a:cubicBezTo>
                    <a:pt x="299" y="142"/>
                    <a:pt x="299" y="104"/>
                    <a:pt x="299" y="66"/>
                  </a:cubicBezTo>
                  <a:lnTo>
                    <a:pt x="49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89712" y="657337"/>
            <a:ext cx="8656269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002060"/>
                </a:solidFill>
                <a:latin typeface="+mj-lt"/>
                <a:ea typeface="+mj-ea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187053" y="6548442"/>
            <a:ext cx="82537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0CB430E-9F2C-4754-B177-806199001BE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4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 sz="2800"/>
            </a:lvl1pPr>
            <a:lvl2pPr>
              <a:lnSpc>
                <a:spcPct val="110000"/>
              </a:lnSpc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
第二级
第三级
第四级
第五级</a:t>
            </a:r>
            <a:endParaRPr lang="en-US" altLang="zh-C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srgbClr val="46465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3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lum bright="62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1" y="6019800"/>
            <a:ext cx="128481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25"/>
          <p:cNvGrpSpPr>
            <a:grpSpLocks/>
          </p:cNvGrpSpPr>
          <p:nvPr userDrawn="1"/>
        </p:nvGrpSpPr>
        <p:grpSpPr bwMode="auto">
          <a:xfrm>
            <a:off x="2235200" y="6324601"/>
            <a:ext cx="6807200" cy="45719"/>
            <a:chOff x="0" y="2057400"/>
            <a:chExt cx="8534400" cy="1143000"/>
          </a:xfrm>
          <a:solidFill>
            <a:srgbClr val="C00000">
              <a:alpha val="41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03307" y="2057400"/>
              <a:ext cx="8231093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2057400"/>
              <a:ext cx="380005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8" name="组合 25"/>
          <p:cNvGrpSpPr>
            <a:grpSpLocks/>
          </p:cNvGrpSpPr>
          <p:nvPr userDrawn="1"/>
        </p:nvGrpSpPr>
        <p:grpSpPr bwMode="auto">
          <a:xfrm>
            <a:off x="10769600" y="6324601"/>
            <a:ext cx="1422400" cy="45719"/>
            <a:chOff x="0" y="2057400"/>
            <a:chExt cx="8534400" cy="1143000"/>
          </a:xfrm>
          <a:solidFill>
            <a:srgbClr val="C00000">
              <a:alpha val="41000"/>
            </a:srgbClr>
          </a:solidFill>
        </p:grpSpPr>
        <p:sp>
          <p:nvSpPr>
            <p:cNvPr id="9" name="矩形 8"/>
            <p:cNvSpPr/>
            <p:nvPr/>
          </p:nvSpPr>
          <p:spPr>
            <a:xfrm>
              <a:off x="303307" y="2057400"/>
              <a:ext cx="8231093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800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057400"/>
              <a:ext cx="380005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" name="组合 22"/>
          <p:cNvGrpSpPr>
            <a:grpSpLocks/>
          </p:cNvGrpSpPr>
          <p:nvPr userDrawn="1"/>
        </p:nvGrpSpPr>
        <p:grpSpPr bwMode="auto">
          <a:xfrm>
            <a:off x="609600" y="1066800"/>
            <a:ext cx="8229600" cy="46038"/>
            <a:chOff x="1828800" y="1371600"/>
            <a:chExt cx="6172200" cy="45719"/>
          </a:xfrm>
        </p:grpSpPr>
        <p:grpSp>
          <p:nvGrpSpPr>
            <p:cNvPr id="12" name="组合 25"/>
            <p:cNvGrpSpPr>
              <a:grpSpLocks/>
            </p:cNvGrpSpPr>
            <p:nvPr userDrawn="1"/>
          </p:nvGrpSpPr>
          <p:grpSpPr bwMode="auto">
            <a:xfrm>
              <a:off x="1828800" y="1371600"/>
              <a:ext cx="5105400" cy="45719"/>
              <a:chOff x="0" y="2057400"/>
              <a:chExt cx="8534400" cy="1143000"/>
            </a:xfrm>
            <a:solidFill>
              <a:srgbClr val="C00000">
                <a:alpha val="41000"/>
              </a:srgbClr>
            </a:solidFill>
          </p:grpSpPr>
          <p:sp>
            <p:nvSpPr>
              <p:cNvPr id="16" name="矩形 15"/>
              <p:cNvSpPr/>
              <p:nvPr/>
            </p:nvSpPr>
            <p:spPr>
              <a:xfrm>
                <a:off x="303307" y="2057400"/>
                <a:ext cx="8231093" cy="1143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0" y="2057400"/>
                <a:ext cx="380005" cy="1143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/>
              </a:p>
            </p:txBody>
          </p:sp>
        </p:grpSp>
        <p:grpSp>
          <p:nvGrpSpPr>
            <p:cNvPr id="13" name="组合 25"/>
            <p:cNvGrpSpPr>
              <a:grpSpLocks/>
            </p:cNvGrpSpPr>
            <p:nvPr userDrawn="1"/>
          </p:nvGrpSpPr>
          <p:grpSpPr bwMode="auto">
            <a:xfrm>
              <a:off x="6934200" y="1371600"/>
              <a:ext cx="1066800" cy="45719"/>
              <a:chOff x="0" y="2057400"/>
              <a:chExt cx="8534400" cy="1143000"/>
            </a:xfrm>
            <a:solidFill>
              <a:srgbClr val="C00000">
                <a:alpha val="41000"/>
              </a:srgbClr>
            </a:solidFill>
          </p:grpSpPr>
          <p:sp>
            <p:nvSpPr>
              <p:cNvPr id="14" name="矩形 13"/>
              <p:cNvSpPr/>
              <p:nvPr/>
            </p:nvSpPr>
            <p:spPr>
              <a:xfrm>
                <a:off x="303307" y="2057400"/>
                <a:ext cx="8231093" cy="1143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2057400"/>
                <a:ext cx="380005" cy="1143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/>
              </a:p>
            </p:txBody>
          </p:sp>
        </p:grpSp>
      </p:grpSp>
      <p:sp>
        <p:nvSpPr>
          <p:cNvPr id="22" name="内容占位符 7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10972800" cy="4556760"/>
          </a:xfrm>
        </p:spPr>
        <p:txBody>
          <a:bodyPr/>
          <a:lstStyle>
            <a:lvl1pPr>
              <a:buClr>
                <a:srgbClr val="C00000"/>
              </a:buClr>
              <a:buSzPct val="80000"/>
              <a:buFont typeface="Wingdings" pitchFamily="2" charset="2"/>
              <a:buChar char="n"/>
              <a:defRPr sz="2800" baseline="0">
                <a:latin typeface="Times New Roman" pitchFamily="18" charset="0"/>
                <a:ea typeface="宋体" pitchFamily="2" charset="-122"/>
              </a:defRPr>
            </a:lvl1pPr>
            <a:lvl2pPr>
              <a:buClr>
                <a:srgbClr val="C00000"/>
              </a:buClr>
              <a:buSzPct val="80000"/>
              <a:buFont typeface="Wingdings" pitchFamily="2" charset="2"/>
              <a:buChar char="Ø"/>
              <a:defRPr sz="26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buClr>
                <a:srgbClr val="C00000"/>
              </a:buClr>
              <a:buSzPct val="70000"/>
              <a:buFont typeface="Wingdings" pitchFamily="2" charset="2"/>
              <a:buChar char="l"/>
              <a:defRPr sz="24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buClr>
                <a:srgbClr val="C00000"/>
              </a:buClr>
              <a:buSzPct val="65000"/>
              <a:buFont typeface="Wingdings" pitchFamily="2" charset="2"/>
              <a:buChar char="u"/>
              <a:defRPr sz="22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buClr>
                <a:srgbClr val="C00000"/>
              </a:buClr>
              <a:buSzPct val="8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609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8" name="日期占位符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灯片编号占位符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674B7-57E9-4233-A9D4-F357DC1CE1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702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pw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C5E16E7-C406-C441-AA0B-28460418E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62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1" y="6019800"/>
            <a:ext cx="128481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25">
            <a:extLst>
              <a:ext uri="{FF2B5EF4-FFF2-40B4-BE49-F238E27FC236}">
                <a16:creationId xmlns:a16="http://schemas.microsoft.com/office/drawing/2014/main" id="{95D58F11-662B-2F4E-BF81-EAF7D11F21E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235200" y="6324601"/>
            <a:ext cx="6807200" cy="45719"/>
            <a:chOff x="0" y="2057400"/>
            <a:chExt cx="8534400" cy="1143000"/>
          </a:xfrm>
          <a:solidFill>
            <a:srgbClr val="C00000">
              <a:alpha val="41000"/>
            </a:srgb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DE46188-4607-5546-8574-29367A45984F}"/>
                </a:ext>
              </a:extLst>
            </p:cNvPr>
            <p:cNvSpPr/>
            <p:nvPr/>
          </p:nvSpPr>
          <p:spPr>
            <a:xfrm>
              <a:off x="303307" y="2057400"/>
              <a:ext cx="8231093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45705AA-FBE3-AA43-8399-B44393677D23}"/>
                </a:ext>
              </a:extLst>
            </p:cNvPr>
            <p:cNvSpPr/>
            <p:nvPr/>
          </p:nvSpPr>
          <p:spPr>
            <a:xfrm>
              <a:off x="0" y="2057400"/>
              <a:ext cx="380005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25">
            <a:extLst>
              <a:ext uri="{FF2B5EF4-FFF2-40B4-BE49-F238E27FC236}">
                <a16:creationId xmlns:a16="http://schemas.microsoft.com/office/drawing/2014/main" id="{0BD4F81A-80B8-C54E-A755-E09A8D86B86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769600" y="6324601"/>
            <a:ext cx="1422400" cy="45719"/>
            <a:chOff x="0" y="2057400"/>
            <a:chExt cx="8534400" cy="1143000"/>
          </a:xfrm>
          <a:solidFill>
            <a:srgbClr val="C00000">
              <a:alpha val="41000"/>
            </a:srgb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AD29F0B-DA3D-0443-AA47-667E058BF951}"/>
                </a:ext>
              </a:extLst>
            </p:cNvPr>
            <p:cNvSpPr/>
            <p:nvPr/>
          </p:nvSpPr>
          <p:spPr>
            <a:xfrm>
              <a:off x="303307" y="2057400"/>
              <a:ext cx="8231093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8C0998-0016-E042-9134-A84FE5F2482C}"/>
                </a:ext>
              </a:extLst>
            </p:cNvPr>
            <p:cNvSpPr/>
            <p:nvPr/>
          </p:nvSpPr>
          <p:spPr>
            <a:xfrm>
              <a:off x="0" y="2057400"/>
              <a:ext cx="380005" cy="1143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1" name="灯片编号占位符 22">
            <a:extLst>
              <a:ext uri="{FF2B5EF4-FFF2-40B4-BE49-F238E27FC236}">
                <a16:creationId xmlns:a16="http://schemas.microsoft.com/office/drawing/2014/main" id="{35160CAF-A351-0C45-ACFD-945ED046AC65}"/>
              </a:ext>
            </a:extLst>
          </p:cNvPr>
          <p:cNvSpPr txBox="1">
            <a:spLocks/>
          </p:cNvSpPr>
          <p:nvPr userDrawn="1"/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4B0BC17A-AC34-E544-8506-956A6624BB19}" type="slidenum">
              <a:rPr lang="en-US" altLang="zh-CN" sz="1200" b="1" smtClean="0">
                <a:solidFill>
                  <a:srgbClr val="898989"/>
                </a:solidFill>
                <a:ea typeface="宋体" panose="02010600030101010101" pitchFamily="2" charset="-122"/>
              </a:rPr>
              <a:pPr algn="r" eaLnBrk="1" hangingPunct="1">
                <a:defRPr/>
              </a:pPr>
              <a:t>‹#›</a:t>
            </a:fld>
            <a:endParaRPr lang="en-US" altLang="zh-CN" sz="1200" b="1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B34BB14-A936-9C4F-B663-CC72AF84339E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8000" y="381000"/>
            <a:ext cx="10972800" cy="76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4200">
              <a:solidFill>
                <a:prstClr val="white"/>
              </a:solidFill>
              <a:latin typeface="宋体" pitchFamily="2" charset="-122"/>
            </a:endParaRPr>
          </a:p>
        </p:txBody>
      </p:sp>
      <p:sp>
        <p:nvSpPr>
          <p:cNvPr id="20" name="内容占位符 7"/>
          <p:cNvSpPr>
            <a:spLocks noGrp="1"/>
          </p:cNvSpPr>
          <p:nvPr>
            <p:ph sz="quarter" idx="13"/>
          </p:nvPr>
        </p:nvSpPr>
        <p:spPr>
          <a:xfrm>
            <a:off x="609600" y="1295400"/>
            <a:ext cx="10972800" cy="4556760"/>
          </a:xfrm>
        </p:spPr>
        <p:txBody>
          <a:bodyPr/>
          <a:lstStyle>
            <a:lvl1pPr>
              <a:buClr>
                <a:srgbClr val="C00000"/>
              </a:buClr>
              <a:buSzPct val="70000"/>
              <a:buFont typeface="Wingdings" pitchFamily="2" charset="2"/>
              <a:buChar char="n"/>
              <a:defRPr sz="2800" baseline="0">
                <a:ea typeface="宋体" pitchFamily="2" charset="-122"/>
              </a:defRPr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09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DE52C3F4-7798-0942-98B1-04B82A2849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2D323-2D29-AA4B-BCF1-A8825AD975CD}" type="datetimeFigureOut">
              <a:rPr lang="zh-CN" altLang="en-US"/>
              <a:pPr>
                <a:defRPr/>
              </a:pPr>
              <a:t>2023/11/17</a:t>
            </a:fld>
            <a:endParaRPr lang="zh-CN" altLang="en-US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F1ECDE77-D850-1C41-90AC-DA7CDEE771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49C8CCD1-7812-7044-B268-F279569D14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C3086-E87D-9647-8F0C-825FC66BE6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63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t="17369" r="6713" b="20948"/>
          <a:stretch/>
        </p:blipFill>
        <p:spPr>
          <a:xfrm>
            <a:off x="195096" y="82885"/>
            <a:ext cx="2961262" cy="995288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E1FF1C-2367-4F14-9377-F05B4DA66DE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微软雅黑 Light"/>
                <a:cs typeface="+mn-cs"/>
              </a:rPr>
              <a:t>2023/11/17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971707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30"/>
          <p:cNvSpPr>
            <a:spLocks noGrp="1"/>
          </p:cNvSpPr>
          <p:nvPr>
            <p:ph type="body" sz="quarter" idx="15" hasCustomPrompt="1"/>
          </p:nvPr>
        </p:nvSpPr>
        <p:spPr>
          <a:xfrm>
            <a:off x="319315" y="1022154"/>
            <a:ext cx="11546115" cy="5250880"/>
          </a:xfrm>
        </p:spPr>
        <p:txBody>
          <a:bodyPr/>
          <a:lstStyle>
            <a:lvl1pPr marL="228600" indent="-228600">
              <a:buClr>
                <a:schemeClr val="accent2"/>
              </a:buClr>
              <a:buSzPct val="80000"/>
              <a:buFont typeface="Wingdings" pitchFamily="2" charset="2"/>
              <a:buChar char="n"/>
              <a:defRPr sz="2600" b="0">
                <a:latin typeface="+mj-ea"/>
                <a:ea typeface="+mj-ea"/>
              </a:defRPr>
            </a:lvl1pPr>
            <a:lvl2pPr marL="685800" indent="-228600"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sz="2200" b="0">
                <a:latin typeface="+mj-ea"/>
                <a:ea typeface="+mj-ea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微软雅黑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4176216" y="205717"/>
            <a:ext cx="7689214" cy="7523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4176216" y="205717"/>
            <a:ext cx="7689214" cy="752342"/>
          </a:xfrm>
        </p:spPr>
        <p:txBody>
          <a:bodyPr anchor="ctr"/>
          <a:lstStyle>
            <a:lvl1pPr marL="0" indent="0" algn="r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9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AE1035-45B9-43A1-85DC-91C0594E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8A3509-1928-F744-B1B5-A165A90BD704}" type="datetime1">
              <a:rPr lang="zh-CN" altLang="en-US" smtClean="0">
                <a:solidFill>
                  <a:srgbClr val="464653"/>
                </a:solidFill>
              </a:rPr>
              <a:t>2023/11/17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E05E5E-0CF1-4F4E-BE84-66E38C34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6255E9-2097-4547-A992-4AB3438D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>
            <a:fillRect/>
          </a:stretch>
        </p:blipFill>
        <p:spPr>
          <a:xfrm>
            <a:off x="0" y="0"/>
            <a:ext cx="12336693" cy="6937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6747" y="3232894"/>
            <a:ext cx="10363200" cy="1470025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1147" y="5013176"/>
            <a:ext cx="8534400" cy="84164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52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2060"/>
              </a:buClr>
              <a:buSzPct val="150000"/>
              <a:defRPr sz="2600"/>
            </a:lvl1pPr>
            <a:lvl2pPr marL="742950" indent="-285750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sz="2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6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96752"/>
            <a:ext cx="10363200" cy="4975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4" y="6272786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918A3509-1928-F744-B1B5-A165A90BD704}" type="datetime1">
              <a:rPr lang="zh-CN" altLang="en-US" smtClean="0">
                <a:solidFill>
                  <a:srgbClr val="464653"/>
                </a:solidFill>
              </a:rPr>
              <a:t>2023/11/17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272786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3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2" r:id="rId3"/>
    <p:sldLayoutId id="2147483663" r:id="rId4"/>
    <p:sldLayoutId id="2147483664" r:id="rId5"/>
    <p:sldLayoutId id="2147483666" r:id="rId6"/>
    <p:sldLayoutId id="214748367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cap="all" baseline="0"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6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" b="84943"/>
          <a:stretch>
            <a:fillRect/>
          </a:stretch>
        </p:blipFill>
        <p:spPr>
          <a:xfrm>
            <a:off x="2" y="-9259"/>
            <a:ext cx="12208044" cy="117148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340768"/>
            <a:ext cx="109728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84299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EE446F3-0FB9-48CC-A0B1-2F8B8359B6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bg1"/>
          </a:solidFill>
          <a:latin typeface="Times New Roman" panose="02020603050405020304" pitchFamily="18" charset="0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120000"/>
        <a:buFont typeface="Arial" panose="020B0604020202020204" pitchFamily="34" charset="0"/>
        <a:buChar char="•"/>
        <a:defRPr sz="3200" b="1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t4/g6yzx9lj1fd_j2p2hkql497m0000gn/T/com.microsoft.Powerpoint/converted_emf.em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25.tiff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381.png"/><Relationship Id="rId9" Type="http://schemas.openxmlformats.org/officeDocument/2006/relationships/image" Target="../media/image4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2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591.png"/><Relationship Id="rId4" Type="http://schemas.openxmlformats.org/officeDocument/2006/relationships/image" Target="../media/image5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48.png"/><Relationship Id="rId3" Type="http://schemas.openxmlformats.org/officeDocument/2006/relationships/tags" Target="../tags/tag20.xml"/><Relationship Id="rId21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22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image" Target="../media/image45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47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21.xml"/><Relationship Id="rId28" Type="http://schemas.openxmlformats.org/officeDocument/2006/relationships/image" Target="../media/image15.tmp"/><Relationship Id="rId10" Type="http://schemas.openxmlformats.org/officeDocument/2006/relationships/tags" Target="../tags/tag27.xml"/><Relationship Id="rId19" Type="http://schemas.openxmlformats.org/officeDocument/2006/relationships/tags" Target="../tags/tag19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46.png"/><Relationship Id="rId27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1" Type="http://schemas.openxmlformats.org/officeDocument/2006/relationships/image" Target="../media/image15.tmp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5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5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zh-CN" altLang="en-US" sz="5400" dirty="0"/>
              <a:t>密码分析学</a:t>
            </a:r>
            <a:br>
              <a:rPr lang="en-US" altLang="zh-CN" sz="5400" dirty="0"/>
            </a:br>
            <a:br>
              <a:rPr lang="en-US" altLang="zh-CN" sz="5400" dirty="0"/>
            </a:br>
            <a:r>
              <a:rPr lang="zh-CN" altLang="en-US" sz="5400" dirty="0"/>
              <a:t>杂凑函数的安全性分析概述</a:t>
            </a:r>
            <a:endParaRPr lang="zh-CN" altLang="en-US" sz="4400" dirty="0"/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>
          <a:xfrm>
            <a:off x="2326386" y="4389120"/>
            <a:ext cx="7579614" cy="1069848"/>
          </a:xfrm>
        </p:spPr>
        <p:txBody>
          <a:bodyPr>
            <a:normAutofit lnSpcReduction="10000"/>
          </a:bodyPr>
          <a:lstStyle/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  <a:ea typeface="华文新魏"/>
                <a:cs typeface="Times New Roman" pitchFamily="18" charset="0"/>
              </a:rPr>
              <a:t>王薇</a:t>
            </a:r>
            <a:endParaRPr lang="en-US" altLang="zh-CN" sz="3200" dirty="0">
              <a:solidFill>
                <a:srgbClr val="000000"/>
              </a:solidFill>
              <a:latin typeface="Times New Roman" pitchFamily="18" charset="0"/>
              <a:ea typeface="华文新魏"/>
              <a:cs typeface="Times New Roman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</a:pPr>
            <a:r>
              <a:rPr lang="en-US" altLang="zh-CN" sz="3200" dirty="0" err="1">
                <a:solidFill>
                  <a:srgbClr val="000000"/>
                </a:solidFill>
                <a:latin typeface="Times New Roman" pitchFamily="18" charset="0"/>
                <a:ea typeface="华文新魏"/>
                <a:cs typeface="Times New Roman" pitchFamily="18" charset="0"/>
              </a:rPr>
              <a:t>weiwangsdu@sdu.edu.cn</a:t>
            </a:r>
            <a:endParaRPr lang="en-US" altLang="zh-CN" sz="3200" dirty="0">
              <a:solidFill>
                <a:srgbClr val="000000"/>
              </a:solidFill>
              <a:latin typeface="Times New Roman" pitchFamily="18" charset="0"/>
              <a:ea typeface="华文新魏"/>
              <a:cs typeface="Times New Roman" pitchFamily="18" charset="0"/>
            </a:endParaRP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4439817" y="5733257"/>
            <a:ext cx="35289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 2023-2024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学年第一学期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021CB-61AB-CC40-93E6-22E1BB37D18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D5195-04D3-D648-BFE6-F1AD8D41E02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5E916-C3AA-414C-A272-4089A77B6DB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960338-D57B-774C-839B-99C9AACDBB8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93743F-8AE7-B64F-AC6C-B7E2EF65406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C5A80-59E3-7747-B0CE-B2A1F09CDBB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4C09C7-A500-C24A-AF57-0F52B590CA5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794000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986A0E-F68C-EB49-A7D5-8EB84684D22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14368F-3EC5-E140-BBB0-9FA32673D43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97FA9E-6945-524E-B6AF-FDFC29818EC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B6745B-FED5-CF4C-92A7-27E9C8C4406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50A503-155C-3348-A76B-164C5EFF7BF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0B5C5F6-DA48-F24E-B717-8AA5E0B9F1B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A6C0DC2-46A0-F647-A16F-218CB693AF3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60B1D1-0434-024F-B9CF-AA2395F45C9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700A4BC-DC0C-DB43-A621-1EB1829054CC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D1C22B7-F395-3F43-9561-9168235FE85C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8EF1EA6-E31A-924A-B90D-A58A68FC3A1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05189FD-4504-C74C-9AB3-2973B19AF4F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B089C72-2127-1842-8B3F-765B314B163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704BAD3-70A5-FA40-9E5C-8794F2CF07B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6E7F088-D196-FB40-87FA-528F56AA8351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53FFF08-357A-E541-812C-04F9381312D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D380B57-A3B5-544B-8D2E-04B589505A30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40D11E-F5E6-474D-A1D5-C8D5EEAEE8F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0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FB3F0-2691-3B4C-A5B4-8FAF971F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MD</a:t>
            </a:r>
            <a:r>
              <a:rPr lang="zh-CN" altLang="en-US" dirty="0"/>
              <a:t>结构的第二原像攻击</a:t>
            </a:r>
            <a:r>
              <a:rPr lang="en-US" altLang="zh-CN" dirty="0"/>
              <a:t>——</a:t>
            </a:r>
            <a:r>
              <a:rPr lang="zh-CN" altLang="en-US" dirty="0"/>
              <a:t>长消息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内容占位符 2">
                <a:extLst>
                  <a:ext uri="{FF2B5EF4-FFF2-40B4-BE49-F238E27FC236}">
                    <a16:creationId xmlns:a16="http://schemas.microsoft.com/office/drawing/2014/main" id="{CE1720A5-CC0B-6E48-9925-8766890C74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dirty="0"/>
                  <a:t>长消息→多个中间链接值</a:t>
                </a:r>
                <a:endParaRPr lang="en-US" altLang="zh-CN" dirty="0"/>
              </a:p>
              <a:p>
                <a:r>
                  <a:rPr lang="zh-CN" altLang="en-US" dirty="0"/>
                  <a:t>对分块个数为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的消息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，可得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个链接值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，记为集合</a:t>
                </a:r>
                <a:r>
                  <a:rPr lang="en-US" altLang="zh-CN" i="1" dirty="0"/>
                  <a:t>A</a:t>
                </a:r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𝐼𝑉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||…||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3315" name="内容占位符 2">
                <a:extLst>
                  <a:ext uri="{FF2B5EF4-FFF2-40B4-BE49-F238E27FC236}">
                    <a16:creationId xmlns:a16="http://schemas.microsoft.com/office/drawing/2014/main" id="{CE1720A5-CC0B-6E48-9925-8766890C7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1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4D2690C8-599E-1442-8E5B-490BCCA01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346499"/>
            <a:ext cx="10363200" cy="14605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732E807-5FFF-4D93-B8EB-5772F4097317}"/>
              </a:ext>
            </a:extLst>
          </p:cNvPr>
          <p:cNvGrpSpPr/>
          <p:nvPr/>
        </p:nvGrpSpPr>
        <p:grpSpPr>
          <a:xfrm>
            <a:off x="1091490" y="4236187"/>
            <a:ext cx="5383201" cy="1570812"/>
            <a:chOff x="1091490" y="4236187"/>
            <a:chExt cx="5383201" cy="157081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F10BA8E-CC12-4183-B004-4B12D5F2B5AC}"/>
                </a:ext>
              </a:extLst>
            </p:cNvPr>
            <p:cNvGrpSpPr/>
            <p:nvPr/>
          </p:nvGrpSpPr>
          <p:grpSpPr>
            <a:xfrm>
              <a:off x="2165131" y="4346499"/>
              <a:ext cx="4309560" cy="1460500"/>
              <a:chOff x="2165131" y="4346499"/>
              <a:chExt cx="4309560" cy="146050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DEA42B3-F123-42AD-B2A0-37BE90DF23C2}"/>
                  </a:ext>
                </a:extLst>
              </p:cNvPr>
              <p:cNvSpPr/>
              <p:nvPr/>
            </p:nvSpPr>
            <p:spPr>
              <a:xfrm>
                <a:off x="2165131" y="4346499"/>
                <a:ext cx="3690723" cy="1460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9FE68DC-E317-46D3-BC9F-1D2C797EF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5131" y="4572047"/>
                <a:ext cx="615014" cy="1084094"/>
              </a:xfrm>
              <a:prstGeom prst="rect">
                <a:avLst/>
              </a:prstGeom>
            </p:spPr>
          </p:pic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D16806AF-7E62-4AA7-A293-125A22F5D9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7317" y="5388285"/>
                <a:ext cx="37473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1667411-BFFB-475B-BEB6-E492B806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1490" y="4236187"/>
              <a:ext cx="454804" cy="510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33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FB3F0-2691-3B4C-A5B4-8FAF971F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MD</a:t>
            </a:r>
            <a:r>
              <a:rPr lang="zh-CN" altLang="en-US" dirty="0"/>
              <a:t>结构的第二原像攻击</a:t>
            </a:r>
            <a:r>
              <a:rPr lang="en-US" altLang="zh-CN" dirty="0"/>
              <a:t>——</a:t>
            </a:r>
            <a:r>
              <a:rPr lang="zh-CN" altLang="en-US" dirty="0"/>
              <a:t>长消息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内容占位符 2">
                <a:extLst>
                  <a:ext uri="{FF2B5EF4-FFF2-40B4-BE49-F238E27FC236}">
                    <a16:creationId xmlns:a16="http://schemas.microsoft.com/office/drawing/2014/main" id="{CE1720A5-CC0B-6E48-9925-8766890C74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31281"/>
                <a:ext cx="10363200" cy="49754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构造含有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个元素的集合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𝐼𝑉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根据生日攻击，集合</a:t>
                </a:r>
                <a:r>
                  <a:rPr lang="en-US" altLang="zh-CN" sz="2400" i="1" dirty="0"/>
                  <a:t>A</a:t>
                </a:r>
                <a:r>
                  <a:rPr lang="zh-CN" altLang="en-US" sz="2400" dirty="0"/>
                  <a:t>和集合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/>
                  <a:t>存在一个碰撞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，则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𝐼𝑉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…|</m:t>
                    </m:r>
                    <m:d>
                      <m:dPr>
                        <m:begChr m:val="|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400" dirty="0"/>
                  <a:t>     第二原像！</a:t>
                </a:r>
                <a:endParaRPr lang="en-US" altLang="zh-CN" sz="2400" dirty="0"/>
              </a:p>
              <a:p>
                <a:r>
                  <a:rPr lang="zh-CN" altLang="en-US" sz="2400" dirty="0"/>
                  <a:t>复杂度：</a:t>
                </a:r>
                <a:r>
                  <a:rPr lang="en-US" altLang="zh-CN" sz="2400" dirty="0"/>
                  <a:t>max(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400" dirty="0"/>
                  <a:t>,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如何抵抗？</a:t>
                </a:r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C00000"/>
                    </a:solidFill>
                  </a:rPr>
                  <a:t>强化</a:t>
                </a:r>
                <a:r>
                  <a:rPr lang="en-US" altLang="zh-CN" sz="2400" dirty="0"/>
                  <a:t>MD</a:t>
                </a:r>
                <a:r>
                  <a:rPr lang="zh-CN" altLang="en-US" sz="2400" dirty="0"/>
                  <a:t>结构！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13315" name="内容占位符 2">
                <a:extLst>
                  <a:ext uri="{FF2B5EF4-FFF2-40B4-BE49-F238E27FC236}">
                    <a16:creationId xmlns:a16="http://schemas.microsoft.com/office/drawing/2014/main" id="{CE1720A5-CC0B-6E48-9925-8766890C7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31281"/>
                <a:ext cx="10363200" cy="4975448"/>
              </a:xfrm>
              <a:blipFill>
                <a:blip r:embed="rId3"/>
                <a:stretch>
                  <a:fillRect l="-529" t="-1225" b="-3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4D2690C8-599E-1442-8E5B-490BCCA01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431815"/>
            <a:ext cx="10363200" cy="146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C86C435-22A5-4629-BCDE-ED676099CC24}"/>
                  </a:ext>
                </a:extLst>
              </p:cNvPr>
              <p:cNvSpPr/>
              <p:nvPr/>
            </p:nvSpPr>
            <p:spPr>
              <a:xfrm>
                <a:off x="9286594" y="1131281"/>
                <a:ext cx="1051213" cy="173315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方正姚体" panose="02010601030101010101" pitchFamily="2" charset="-122"/>
                    <a:cs typeface="+mn-cs"/>
                  </a:rPr>
                  <a:t>B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𝐼𝑉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C86C435-22A5-4629-BCDE-ED676099C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594" y="1131281"/>
                <a:ext cx="1051213" cy="1733151"/>
              </a:xfrm>
              <a:prstGeom prst="rect">
                <a:avLst/>
              </a:prstGeom>
              <a:blipFill>
                <a:blip r:embed="rId5"/>
                <a:stretch>
                  <a:fillRect l="-514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5F6CDB1-4D46-4D42-A144-B3C1986A09DC}"/>
                  </a:ext>
                </a:extLst>
              </p:cNvPr>
              <p:cNvSpPr/>
              <p:nvPr/>
            </p:nvSpPr>
            <p:spPr>
              <a:xfrm>
                <a:off x="10671764" y="1131281"/>
                <a:ext cx="1051213" cy="173315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方正姚体" panose="02010601030101010101" pitchFamily="2" charset="-122"/>
                    <a:cs typeface="+mn-cs"/>
                  </a:rPr>
                  <a:t>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{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5F6CDB1-4D46-4D42-A144-B3C1986A0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764" y="1131281"/>
                <a:ext cx="1051213" cy="1733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A4D8253F-17B9-4D5B-BC28-74A4AD4ABD91}"/>
              </a:ext>
            </a:extLst>
          </p:cNvPr>
          <p:cNvGrpSpPr/>
          <p:nvPr/>
        </p:nvGrpSpPr>
        <p:grpSpPr>
          <a:xfrm>
            <a:off x="5058376" y="4855109"/>
            <a:ext cx="2201406" cy="988834"/>
            <a:chOff x="5058376" y="5806737"/>
            <a:chExt cx="2201406" cy="98883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93A0DB0-6BD7-414A-9B45-3802D1FAD749}"/>
                </a:ext>
              </a:extLst>
            </p:cNvPr>
            <p:cNvGrpSpPr/>
            <p:nvPr/>
          </p:nvGrpSpPr>
          <p:grpSpPr>
            <a:xfrm>
              <a:off x="5058376" y="5993272"/>
              <a:ext cx="1386575" cy="438306"/>
              <a:chOff x="3597442" y="6073552"/>
              <a:chExt cx="1386575" cy="4383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8956210-293C-4B44-B3F1-BA539BBCBAB8}"/>
                  </a:ext>
                </a:extLst>
              </p:cNvPr>
              <p:cNvSpPr/>
              <p:nvPr/>
            </p:nvSpPr>
            <p:spPr>
              <a:xfrm>
                <a:off x="3597442" y="6073552"/>
                <a:ext cx="1386574" cy="438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  <p:cxnSp>
            <p:nvCxnSpPr>
              <p:cNvPr id="8" name="连接符: 肘形 7">
                <a:extLst>
                  <a:ext uri="{FF2B5EF4-FFF2-40B4-BE49-F238E27FC236}">
                    <a16:creationId xmlns:a16="http://schemas.microsoft.com/office/drawing/2014/main" id="{B36A6AC9-7079-48E3-82A7-3846FDFDD75B}"/>
                  </a:ext>
                </a:extLst>
              </p:cNvPr>
              <p:cNvCxnSpPr/>
              <p:nvPr/>
            </p:nvCxnSpPr>
            <p:spPr>
              <a:xfrm>
                <a:off x="4290730" y="6239868"/>
                <a:ext cx="693287" cy="169829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35D8976-84B4-4581-9243-7E14CF87304A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546" y="6225946"/>
                    <a:ext cx="335156" cy="28591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Rockwell" panose="02060603020205020403"/>
                      <a:ea typeface="方正姚体" panose="02010601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35D8976-84B4-4581-9243-7E14CF873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546" y="6225946"/>
                    <a:ext cx="335156" cy="2859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6364" t="-2128" r="-5455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FAD119-C721-4E82-95BE-CC09BFDD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8764" y="5806737"/>
              <a:ext cx="1681018" cy="9888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83EE8F-6FDE-411C-8685-74F98A9D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3678" y="6480217"/>
              <a:ext cx="311166" cy="266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735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281E677-AA12-4D64-BC0E-BBA100E617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强化</a:t>
                </a:r>
                <a:r>
                  <a:rPr lang="en-US" altLang="zh-CN" dirty="0"/>
                  <a:t>MD</a:t>
                </a:r>
                <a:r>
                  <a:rPr lang="zh-CN" altLang="en-US" dirty="0"/>
                  <a:t>结构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𝑠𝑡𝑟𝑒𝑛𝑔𝑡h𝑖𝑛𝑔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𝑀𝐷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281E677-AA12-4D64-BC0E-BBA100E617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765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62A61-1022-4376-96B6-BF89B24A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在消息尾部填充消息的长度信息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AB407B-2881-40DF-8BA1-0E66E747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hlinkClick r:id="" action="ppaction://noaction"/>
            <a:extLst>
              <a:ext uri="{FF2B5EF4-FFF2-40B4-BE49-F238E27FC236}">
                <a16:creationId xmlns:a16="http://schemas.microsoft.com/office/drawing/2014/main" id="{19C030A9-4179-4756-8312-2233E60B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519" y="2057129"/>
            <a:ext cx="7619583" cy="338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007B90-23F9-4212-9C40-2D2A21253A1E}"/>
                  </a:ext>
                </a:extLst>
              </p:cNvPr>
              <p:cNvSpPr/>
              <p:nvPr/>
            </p:nvSpPr>
            <p:spPr>
              <a:xfrm>
                <a:off x="6615163" y="4891197"/>
                <a:ext cx="2580322" cy="40498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𝑙𝑎𝑠𝑡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1…1||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𝐿𝑒𝑛𝑔𝑡h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007B90-23F9-4212-9C40-2D2A21253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63" y="4891197"/>
                <a:ext cx="2580322" cy="404983"/>
              </a:xfrm>
              <a:prstGeom prst="rect">
                <a:avLst/>
              </a:prstGeom>
              <a:blipFill>
                <a:blip r:embed="rId6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37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65F94D-90CC-564C-9B97-90D5136205AA}"/>
              </a:ext>
            </a:extLst>
          </p:cNvPr>
          <p:cNvGrpSpPr/>
          <p:nvPr/>
        </p:nvGrpSpPr>
        <p:grpSpPr>
          <a:xfrm>
            <a:off x="1106170" y="2628900"/>
            <a:ext cx="10477500" cy="3213100"/>
            <a:chOff x="857250" y="3424811"/>
            <a:chExt cx="10477500" cy="32131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A08AD0C-2B39-1D4F-8FFD-05E21745C400}"/>
                </a:ext>
              </a:extLst>
            </p:cNvPr>
            <p:cNvGrpSpPr/>
            <p:nvPr/>
          </p:nvGrpSpPr>
          <p:grpSpPr>
            <a:xfrm>
              <a:off x="857250" y="3424811"/>
              <a:ext cx="10477500" cy="3213100"/>
              <a:chOff x="857250" y="3424811"/>
              <a:chExt cx="10477500" cy="32131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BC60F16E-CDFA-F245-A568-CCCCCC4AF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250" y="3424811"/>
                <a:ext cx="10477500" cy="32131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1580D8AE-031C-D244-B0E4-5A884E660310}"/>
                      </a:ext>
                    </a:extLst>
                  </p:cNvPr>
                  <p:cNvSpPr/>
                  <p:nvPr/>
                </p:nvSpPr>
                <p:spPr>
                  <a:xfrm>
                    <a:off x="8547565" y="3424811"/>
                    <a:ext cx="707645" cy="50917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𝑙𝑎𝑠𝑡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1…1||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𝐿𝑒𝑛𝑔𝑡h</m:t>
                          </m:r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Rockwell" panose="02060603020205020403"/>
                      <a:ea typeface="方正姚体" panose="02010601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1580D8AE-031C-D244-B0E4-5A884E6603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7565" y="3424811"/>
                    <a:ext cx="707645" cy="50917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49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C8AB2F9-F570-4F40-8085-C52A8982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70" y="5283200"/>
              <a:ext cx="3517900" cy="5588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C1C78B-9D3D-0F46-A71F-8E23977755EE}"/>
                </a:ext>
              </a:extLst>
            </p:cNvPr>
            <p:cNvSpPr/>
            <p:nvPr/>
          </p:nvSpPr>
          <p:spPr>
            <a:xfrm>
              <a:off x="914400" y="6035040"/>
              <a:ext cx="4646305" cy="602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6EAF13E-4A88-654A-8AC4-08590319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zh-CN" altLang="en-US" dirty="0">
                <a:solidFill>
                  <a:srgbClr val="C00000"/>
                </a:solidFill>
              </a:rPr>
              <a:t>强化</a:t>
            </a:r>
            <a:r>
              <a:rPr lang="en-US" altLang="zh-CN" dirty="0"/>
              <a:t>MD</a:t>
            </a:r>
            <a:r>
              <a:rPr lang="zh-CN" altLang="en-US" dirty="0"/>
              <a:t>结构的第二原像攻击</a:t>
            </a:r>
            <a:r>
              <a:rPr lang="en-US" altLang="zh-CN" dirty="0"/>
              <a:t>——</a:t>
            </a:r>
            <a:r>
              <a:rPr lang="zh-CN" altLang="en-US" dirty="0"/>
              <a:t>长消息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CFF3E-BF5F-114A-B64A-2675CEF83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可扩展消息</a:t>
            </a:r>
            <a:r>
              <a:rPr kumimoji="1" lang="en-US" altLang="zh-CN" dirty="0"/>
              <a:t>expandable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使得</a:t>
            </a:r>
            <a:r>
              <a:rPr kumimoji="1" lang="zh-CN" altLang="en-US" dirty="0">
                <a:solidFill>
                  <a:srgbClr val="FF0000"/>
                </a:solidFill>
              </a:rPr>
              <a:t>长度吻合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借助固定点，多碰撞等构造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A8AB05-A343-C64F-A6B1-716694F9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700C4AA-8B7D-C34C-ACC3-666FC938FD5A}"/>
              </a:ext>
            </a:extLst>
          </p:cNvPr>
          <p:cNvCxnSpPr/>
          <p:nvPr/>
        </p:nvCxnSpPr>
        <p:spPr>
          <a:xfrm flipV="1">
            <a:off x="6832600" y="4093081"/>
            <a:ext cx="609600" cy="138379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B5987FC-0063-FC45-9893-F527799672F9}"/>
              </a:ext>
            </a:extLst>
          </p:cNvPr>
          <p:cNvCxnSpPr>
            <a:cxnSpLocks/>
          </p:cNvCxnSpPr>
          <p:nvPr/>
        </p:nvCxnSpPr>
        <p:spPr>
          <a:xfrm flipH="1" flipV="1">
            <a:off x="6308344" y="4093081"/>
            <a:ext cx="524256" cy="138379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726485A-DE1A-3442-A091-B2FAB3B11CDE}"/>
                  </a:ext>
                </a:extLst>
              </p:cNvPr>
              <p:cNvSpPr txBox="1"/>
              <p:nvPr/>
            </p:nvSpPr>
            <p:spPr>
              <a:xfrm>
                <a:off x="6216142" y="4465576"/>
                <a:ext cx="282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726485A-DE1A-3442-A091-B2FAB3B11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142" y="4465576"/>
                <a:ext cx="282577" cy="276999"/>
              </a:xfrm>
              <a:prstGeom prst="rect">
                <a:avLst/>
              </a:prstGeom>
              <a:blipFill>
                <a:blip r:embed="rId6"/>
                <a:stretch>
                  <a:fillRect l="-19565" r="-6522" b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D0A2942-36A7-6D44-A6BD-188E783F0224}"/>
                  </a:ext>
                </a:extLst>
              </p:cNvPr>
              <p:cNvSpPr txBox="1"/>
              <p:nvPr/>
            </p:nvSpPr>
            <p:spPr>
              <a:xfrm>
                <a:off x="6568403" y="4221412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D0A2942-36A7-6D44-A6BD-188E783F0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403" y="4221412"/>
                <a:ext cx="298094" cy="276999"/>
              </a:xfrm>
              <a:prstGeom prst="rect">
                <a:avLst/>
              </a:prstGeom>
              <a:blipFill>
                <a:blip r:embed="rId7"/>
                <a:stretch>
                  <a:fillRect l="-16327" r="-6122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BC307A-B024-2A43-8001-A90C0BC6D37F}"/>
                  </a:ext>
                </a:extLst>
              </p:cNvPr>
              <p:cNvSpPr txBox="1"/>
              <p:nvPr/>
            </p:nvSpPr>
            <p:spPr>
              <a:xfrm>
                <a:off x="6912808" y="4327076"/>
                <a:ext cx="28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BC307A-B024-2A43-8001-A90C0BC6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808" y="4327076"/>
                <a:ext cx="287899" cy="276999"/>
              </a:xfrm>
              <a:prstGeom prst="rect">
                <a:avLst/>
              </a:prstGeom>
              <a:blipFill>
                <a:blip r:embed="rId8"/>
                <a:stretch>
                  <a:fillRect l="-19149" r="-6383" b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E134EDC-0E03-2E46-93D0-0EAFE8DAEB42}"/>
              </a:ext>
            </a:extLst>
          </p:cNvPr>
          <p:cNvCxnSpPr>
            <a:cxnSpLocks/>
          </p:cNvCxnSpPr>
          <p:nvPr/>
        </p:nvCxnSpPr>
        <p:spPr>
          <a:xfrm flipV="1">
            <a:off x="6843103" y="4228146"/>
            <a:ext cx="1462762" cy="125075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16BE0B0-69D5-BD42-B0F2-23A17BE3FDA2}"/>
                  </a:ext>
                </a:extLst>
              </p:cNvPr>
              <p:cNvSpPr txBox="1"/>
              <p:nvPr/>
            </p:nvSpPr>
            <p:spPr>
              <a:xfrm>
                <a:off x="7499350" y="4385608"/>
                <a:ext cx="2980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方正姚体" panose="02010601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16BE0B0-69D5-BD42-B0F2-23A17BE3F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50" y="4385608"/>
                <a:ext cx="298094" cy="276999"/>
              </a:xfrm>
              <a:prstGeom prst="rect">
                <a:avLst/>
              </a:prstGeom>
              <a:blipFill>
                <a:blip r:embed="rId9"/>
                <a:stretch>
                  <a:fillRect l="-18367" r="-6122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28EE300-0A68-4401-84C9-96A230957B05}"/>
              </a:ext>
            </a:extLst>
          </p:cNvPr>
          <p:cNvSpPr/>
          <p:nvPr/>
        </p:nvSpPr>
        <p:spPr>
          <a:xfrm>
            <a:off x="1163320" y="4327076"/>
            <a:ext cx="3709670" cy="9120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4016A0-8408-43EF-B0FD-A5457CB4C8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0999" y="5257871"/>
            <a:ext cx="470606" cy="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3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565BB-8151-AC4B-9B1A-807746DF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zh-CN" altLang="en-US" dirty="0">
                <a:solidFill>
                  <a:srgbClr val="FF0000"/>
                </a:solidFill>
              </a:rPr>
              <a:t>强化</a:t>
            </a:r>
            <a:r>
              <a:rPr lang="en-US" altLang="zh-CN" dirty="0"/>
              <a:t>MD</a:t>
            </a:r>
            <a:r>
              <a:rPr lang="zh-CN" altLang="en-US" dirty="0"/>
              <a:t>结构的第二原像攻击</a:t>
            </a:r>
            <a:r>
              <a:rPr lang="en-US" altLang="zh-CN" dirty="0"/>
              <a:t>——</a:t>
            </a:r>
            <a:r>
              <a:rPr lang="zh-CN" altLang="en-US" dirty="0"/>
              <a:t>长消息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D58F9C-2286-0C4B-ADA6-5CB878463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EUROCRYPT 2005. 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Kelsey, J., </a:t>
                </a:r>
                <a:r>
                  <a:rPr kumimoji="1" lang="en-US" altLang="zh-CN" dirty="0" err="1"/>
                  <a:t>Schneier</a:t>
                </a:r>
                <a:r>
                  <a:rPr kumimoji="1" lang="en-US" altLang="zh-CN" dirty="0"/>
                  <a:t>, B.: Second Preimages on </a:t>
                </a:r>
                <a:r>
                  <a:rPr kumimoji="1" lang="en-US" altLang="zh-CN" i="1" dirty="0"/>
                  <a:t>n</a:t>
                </a:r>
                <a:r>
                  <a:rPr kumimoji="1" lang="en-US" altLang="zh-CN" dirty="0"/>
                  <a:t>-Bit Hash Functions for Much Less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</a:t>
                </a:r>
                <a:r>
                  <a:rPr kumimoji="1" lang="en-US" altLang="zh-CN" i="1" baseline="30000" dirty="0"/>
                  <a:t>n</a:t>
                </a:r>
                <a:r>
                  <a:rPr kumimoji="1" lang="zh-CN" altLang="en-US" baseline="30000" dirty="0"/>
                  <a:t> </a:t>
                </a:r>
                <a:r>
                  <a:rPr kumimoji="1" lang="en-US" altLang="zh-CN" dirty="0"/>
                  <a:t>Work.</a:t>
                </a:r>
              </a:p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Expandable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message</a:t>
                </a:r>
              </a:p>
              <a:p>
                <a:r>
                  <a:rPr kumimoji="1" lang="zh-CN" altLang="en-US" dirty="0"/>
                  <a:t>长度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D58F9C-2286-0C4B-ADA6-5CB878463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B97831-1151-8748-A432-0BCACF11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4FE15E-7A8E-4645-8A25-B6D226BDA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38" r="61411"/>
          <a:stretch/>
        </p:blipFill>
        <p:spPr>
          <a:xfrm>
            <a:off x="923916" y="3508732"/>
            <a:ext cx="4376420" cy="317601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7AE3501-D7C5-EF47-9118-B685B016F2D8}"/>
              </a:ext>
            </a:extLst>
          </p:cNvPr>
          <p:cNvSpPr/>
          <p:nvPr/>
        </p:nvSpPr>
        <p:spPr>
          <a:xfrm>
            <a:off x="9094999" y="2930289"/>
            <a:ext cx="816435" cy="17331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6E34D83-8986-2E4F-A05A-1272F9E00054}"/>
              </a:ext>
            </a:extLst>
          </p:cNvPr>
          <p:cNvSpPr/>
          <p:nvPr/>
        </p:nvSpPr>
        <p:spPr>
          <a:xfrm>
            <a:off x="10179424" y="2930288"/>
            <a:ext cx="993236" cy="26780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t>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5D8187-98A7-264B-AE7B-7C7209077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61448" y="3681364"/>
            <a:ext cx="4556861" cy="1449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6F6661-701C-4604-9925-CD1227DB6278}"/>
                  </a:ext>
                </a:extLst>
              </p:cNvPr>
              <p:cNvSpPr txBox="1"/>
              <p:nvPr/>
            </p:nvSpPr>
            <p:spPr>
              <a:xfrm>
                <a:off x="6891666" y="4819741"/>
                <a:ext cx="5860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𝑙𝑖𝑛𝑘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6F6661-701C-4604-9925-CD1227DB6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666" y="4819741"/>
                <a:ext cx="586058" cy="276999"/>
              </a:xfrm>
              <a:prstGeom prst="rect">
                <a:avLst/>
              </a:prstGeom>
              <a:blipFill>
                <a:blip r:embed="rId6"/>
                <a:stretch>
                  <a:fillRect l="-9375" r="-41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25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FD1F8-7C7C-4145-9C80-422BD94C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zh-CN" altLang="en-US" dirty="0">
                <a:solidFill>
                  <a:srgbClr val="FF0000"/>
                </a:solidFill>
              </a:rPr>
              <a:t>强化</a:t>
            </a:r>
            <a:r>
              <a:rPr lang="en-US" altLang="zh-CN" dirty="0"/>
              <a:t>MD</a:t>
            </a:r>
            <a:r>
              <a:rPr lang="zh-CN" altLang="en-US" dirty="0"/>
              <a:t>结构的第二原像攻击</a:t>
            </a:r>
            <a:r>
              <a:rPr lang="en-US" altLang="zh-CN" dirty="0"/>
              <a:t>——</a:t>
            </a:r>
            <a:r>
              <a:rPr lang="zh-CN" altLang="en-US" dirty="0"/>
              <a:t>长消息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CC50C7-D40C-4EAB-AEC3-0E9E16B528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复杂度分析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若消息的长度可以达到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个分块</a:t>
                </a:r>
                <a:endParaRPr lang="en-US" altLang="zh-CN" dirty="0"/>
              </a:p>
              <a:p>
                <a:r>
                  <a:rPr lang="zh-CN" altLang="en-US" dirty="0"/>
                  <a:t>构造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碰撞</m:t>
                    </m:r>
                  </m:oMath>
                </a14:m>
                <a:r>
                  <a:rPr lang="zh-CN" altLang="en-US" dirty="0"/>
                  <a:t>的复杂度：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/2+1</m:t>
                        </m:r>
                      </m:sup>
                    </m:sSup>
                  </m:oMath>
                </a14:m>
                <a:r>
                  <a:rPr lang="zh-CN" altLang="en-US" dirty="0"/>
                  <a:t>次压缩函数计算</a:t>
                </a:r>
                <a:endParaRPr lang="en-US" altLang="zh-CN" dirty="0"/>
              </a:p>
              <a:p>
                <a:r>
                  <a:rPr lang="zh-CN" altLang="en-US" dirty="0"/>
                  <a:t>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的大小：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表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的大小需要达到：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𝑙𝑖𝑛𝑘</m:t>
                        </m:r>
                      </m:sub>
                    </m:sSub>
                  </m:oMath>
                </a14:m>
                <a:r>
                  <a:rPr lang="zh-CN" altLang="en-US" dirty="0"/>
                  <a:t>的可能性大小</a:t>
                </a:r>
              </a:p>
              <a:p>
                <a:r>
                  <a:rPr lang="zh-CN" altLang="en-US" dirty="0"/>
                  <a:t>从而总复杂度：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/2+1</m:t>
                        </m:r>
                      </m:sup>
                    </m:sSup>
                  </m:oMath>
                </a14:m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zh-CN" altLang="en-US" dirty="0"/>
                  <a:t>时，相当于碰撞攻击的复杂度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CC50C7-D40C-4EAB-AEC3-0E9E16B52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1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A6EAD1-DEEA-4576-8655-E79A2C38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15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F3AFC9-0917-431A-B714-A74FF44E3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53" y="965495"/>
            <a:ext cx="4556861" cy="14499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5C4F7B2-5504-42BF-8EDC-107CD89F72FB}"/>
              </a:ext>
            </a:extLst>
          </p:cNvPr>
          <p:cNvSpPr/>
          <p:nvPr/>
        </p:nvSpPr>
        <p:spPr>
          <a:xfrm>
            <a:off x="7866212" y="2033708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6AB91F-9D82-42EA-BDDD-787678879B00}"/>
              </a:ext>
            </a:extLst>
          </p:cNvPr>
          <p:cNvSpPr/>
          <p:nvPr/>
        </p:nvSpPr>
        <p:spPr>
          <a:xfrm>
            <a:off x="10150997" y="1886347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527F06-0E5F-47CE-85B9-53EC9AF63861}"/>
              </a:ext>
            </a:extLst>
          </p:cNvPr>
          <p:cNvSpPr/>
          <p:nvPr/>
        </p:nvSpPr>
        <p:spPr>
          <a:xfrm>
            <a:off x="8582308" y="885527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334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F740A9-3702-1141-A569-9FA181BFA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 dirty="0"/>
              <a:t>Hash</a:t>
            </a:r>
            <a:r>
              <a:rPr lang="zh-CN" altLang="en-US" sz="6600" dirty="0"/>
              <a:t>函数碰撞攻击理论</a:t>
            </a:r>
            <a:endParaRPr kumimoji="1"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E8020D3-99B9-1449-A8FF-E58F28502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EA4E3F-DE18-FA47-9795-88448209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464653"/>
                </a:solidFill>
              </a:rPr>
              <a:t> </a:t>
            </a:r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2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7C778-B055-2745-9543-D4811A95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MD</a:t>
            </a:r>
            <a:r>
              <a:rPr kumimoji="1" lang="zh-CN" altLang="en-US" dirty="0"/>
              <a:t>系列杂凑函数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4F0FF-8194-8649-8BA9-180B8C7A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002544-2A77-6A4A-BAB4-4DD282EF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17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4DEC24-9EA6-BE48-9987-5B96D0501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2"/>
          <a:stretch/>
        </p:blipFill>
        <p:spPr>
          <a:xfrm>
            <a:off x="2176805" y="1116784"/>
            <a:ext cx="7614505" cy="55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93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F374C9-2257-DC4C-9D1C-B94C9210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碰撞攻击</a:t>
            </a:r>
            <a:r>
              <a:rPr lang="en-US" altLang="zh-CN" dirty="0"/>
              <a:t>——</a:t>
            </a:r>
            <a:r>
              <a:rPr lang="zh-CN" altLang="en-US" dirty="0"/>
              <a:t>王小云院士等</a:t>
            </a:r>
            <a:endParaRPr kumimoji="1"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646D9A-0F20-3642-8BFE-7DC7C75F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078FF846-12B2-5C46-A16B-8741FA7F8B65}"/>
              </a:ext>
            </a:extLst>
          </p:cNvPr>
          <p:cNvSpPr/>
          <p:nvPr/>
        </p:nvSpPr>
        <p:spPr>
          <a:xfrm>
            <a:off x="8431494" y="1438419"/>
            <a:ext cx="3553014" cy="1566825"/>
          </a:xfrm>
          <a:prstGeom prst="roundRect">
            <a:avLst>
              <a:gd name="adj" fmla="val 8192"/>
            </a:avLst>
          </a:prstGeom>
          <a:solidFill>
            <a:schemeClr val="bg1"/>
          </a:solidFill>
          <a:ln w="28575">
            <a:solidFill>
              <a:srgbClr val="9B0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1">
            <a:extLst>
              <a:ext uri="{FF2B5EF4-FFF2-40B4-BE49-F238E27FC236}">
                <a16:creationId xmlns:a16="http://schemas.microsoft.com/office/drawing/2014/main" id="{BCC8DEA9-7B57-A048-BA76-38E871F015CB}"/>
              </a:ext>
            </a:extLst>
          </p:cNvPr>
          <p:cNvSpPr txBox="1"/>
          <p:nvPr/>
        </p:nvSpPr>
        <p:spPr>
          <a:xfrm>
            <a:off x="8526713" y="1449851"/>
            <a:ext cx="3525106" cy="197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0D14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发表于三大</a:t>
            </a:r>
            <a:r>
              <a:rPr kumimoji="0" lang="zh-CN" altLang="en-US" sz="2200" b="1" i="0" u="none" strike="noStrike" kern="1200" cap="none" spc="0" normalizeH="0" noProof="0" dirty="0">
                <a:ln>
                  <a:noFill/>
                </a:ln>
                <a:solidFill>
                  <a:srgbClr val="92090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顶级密码会</a:t>
            </a:r>
            <a:r>
              <a:rPr kumimoji="0" lang="zh-CN" altLang="en-US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，有 </a:t>
            </a:r>
            <a:r>
              <a:rPr kumimoji="0" lang="en-US" altLang="zh-CN" sz="2200" b="1" i="0" u="none" strike="noStrike" kern="1200" cap="none" spc="0" normalizeH="0" noProof="0" dirty="0">
                <a:ln>
                  <a:noFill/>
                </a:ln>
                <a:solidFill>
                  <a:srgbClr val="92090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篇论文获欧密会和美密会</a:t>
            </a:r>
            <a:r>
              <a:rPr kumimoji="0" lang="zh-CN" altLang="en-US" sz="2200" b="1" i="0" u="none" strike="noStrike" kern="1200" cap="none" spc="0" normalizeH="0" noProof="0" dirty="0">
                <a:ln>
                  <a:noFill/>
                </a:ln>
                <a:solidFill>
                  <a:srgbClr val="92090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最佳论文奖</a:t>
            </a:r>
            <a:endParaRPr kumimoji="0" lang="en-US" altLang="zh-CN" sz="2200" b="1" i="0" u="none" strike="noStrike" kern="1200" cap="none" spc="0" normalizeH="0" noProof="0" dirty="0">
              <a:ln>
                <a:noFill/>
              </a:ln>
              <a:solidFill>
                <a:srgbClr val="92090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0D14"/>
              </a:buClr>
              <a:buSzTx/>
              <a:tabLst/>
              <a:defRPr/>
            </a:pPr>
            <a:endParaRPr kumimoji="0" lang="en-US" altLang="zh-CN" sz="2200" b="1" i="0" u="none" strike="noStrike" kern="1200" cap="none" spc="0" normalizeH="0" noProof="0" dirty="0">
              <a:ln>
                <a:noFill/>
              </a:ln>
              <a:solidFill>
                <a:srgbClr val="92090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图示 2">
            <a:extLst>
              <a:ext uri="{FF2B5EF4-FFF2-40B4-BE49-F238E27FC236}">
                <a16:creationId xmlns:a16="http://schemas.microsoft.com/office/drawing/2014/main" id="{3265CB81-F4C2-1447-B869-B229C6F18EC9}"/>
              </a:ext>
            </a:extLst>
          </p:cNvPr>
          <p:cNvGraphicFramePr/>
          <p:nvPr/>
        </p:nvGraphicFramePr>
        <p:xfrm>
          <a:off x="-543910" y="1588348"/>
          <a:ext cx="5904656" cy="468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任意多边形 5">
            <a:extLst>
              <a:ext uri="{FF2B5EF4-FFF2-40B4-BE49-F238E27FC236}">
                <a16:creationId xmlns:a16="http://schemas.microsoft.com/office/drawing/2014/main" id="{AE40639C-02DC-334F-8FEB-4AEB83CC0982}"/>
              </a:ext>
            </a:extLst>
          </p:cNvPr>
          <p:cNvSpPr/>
          <p:nvPr/>
        </p:nvSpPr>
        <p:spPr>
          <a:xfrm>
            <a:off x="4471683" y="1292220"/>
            <a:ext cx="3823632" cy="865361"/>
          </a:xfrm>
          <a:custGeom>
            <a:avLst/>
            <a:gdLst>
              <a:gd name="connsiteX0" fmla="*/ 0 w 3657600"/>
              <a:gd name="connsiteY0" fmla="*/ 89852 h 718814"/>
              <a:gd name="connsiteX1" fmla="*/ 3298193 w 3657600"/>
              <a:gd name="connsiteY1" fmla="*/ 89852 h 718814"/>
              <a:gd name="connsiteX2" fmla="*/ 3298193 w 3657600"/>
              <a:gd name="connsiteY2" fmla="*/ 0 h 718814"/>
              <a:gd name="connsiteX3" fmla="*/ 3657600 w 3657600"/>
              <a:gd name="connsiteY3" fmla="*/ 359407 h 718814"/>
              <a:gd name="connsiteX4" fmla="*/ 3298193 w 3657600"/>
              <a:gd name="connsiteY4" fmla="*/ 718814 h 718814"/>
              <a:gd name="connsiteX5" fmla="*/ 3298193 w 3657600"/>
              <a:gd name="connsiteY5" fmla="*/ 628962 h 718814"/>
              <a:gd name="connsiteX6" fmla="*/ 0 w 3657600"/>
              <a:gd name="connsiteY6" fmla="*/ 628962 h 718814"/>
              <a:gd name="connsiteX7" fmla="*/ 0 w 3657600"/>
              <a:gd name="connsiteY7" fmla="*/ 89852 h 718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718814">
                <a:moveTo>
                  <a:pt x="3657600" y="628961"/>
                </a:moveTo>
                <a:lnTo>
                  <a:pt x="359407" y="628961"/>
                </a:lnTo>
                <a:lnTo>
                  <a:pt x="359407" y="718813"/>
                </a:lnTo>
                <a:lnTo>
                  <a:pt x="0" y="359407"/>
                </a:lnTo>
                <a:lnTo>
                  <a:pt x="359407" y="1"/>
                </a:lnTo>
                <a:lnTo>
                  <a:pt x="359407" y="89853"/>
                </a:lnTo>
                <a:lnTo>
                  <a:pt x="3657600" y="89853"/>
                </a:lnTo>
                <a:lnTo>
                  <a:pt x="3657600" y="6289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79715" tIns="100013" rIns="10160" bIns="100013" numCol="1" spcCol="1270" anchor="t" anchorCtr="0">
            <a:noAutofit/>
          </a:bodyPr>
          <a:lstStyle/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17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Dobbertin </a:t>
            </a:r>
            <a:r>
              <a:rPr kumimoji="0" lang="en-US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@</a:t>
            </a:r>
            <a:r>
              <a:rPr kumimoji="0" lang="de-DE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 1996</a:t>
            </a: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（计算机）</a:t>
            </a:r>
            <a:endParaRPr kumimoji="0" lang="en-US" altLang="zh-CN" sz="17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"/>
            </a:endParaRPr>
          </a:p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王小云碰撞攻击</a:t>
            </a:r>
            <a:r>
              <a:rPr kumimoji="0" lang="en-US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@1998 </a:t>
            </a: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（手工计算）</a:t>
            </a:r>
          </a:p>
        </p:txBody>
      </p:sp>
      <p:sp>
        <p:nvSpPr>
          <p:cNvPr id="29" name="任意多边形 7">
            <a:extLst>
              <a:ext uri="{FF2B5EF4-FFF2-40B4-BE49-F238E27FC236}">
                <a16:creationId xmlns:a16="http://schemas.microsoft.com/office/drawing/2014/main" id="{AC575221-B367-2643-A1A0-4F75EACB3D1F}"/>
              </a:ext>
            </a:extLst>
          </p:cNvPr>
          <p:cNvSpPr/>
          <p:nvPr/>
        </p:nvSpPr>
        <p:spPr>
          <a:xfrm>
            <a:off x="4471585" y="2124923"/>
            <a:ext cx="3823718" cy="413031"/>
          </a:xfrm>
          <a:custGeom>
            <a:avLst/>
            <a:gdLst>
              <a:gd name="connsiteX0" fmla="*/ 0 w 3657600"/>
              <a:gd name="connsiteY0" fmla="*/ 89852 h 718814"/>
              <a:gd name="connsiteX1" fmla="*/ 3298193 w 3657600"/>
              <a:gd name="connsiteY1" fmla="*/ 89852 h 718814"/>
              <a:gd name="connsiteX2" fmla="*/ 3298193 w 3657600"/>
              <a:gd name="connsiteY2" fmla="*/ 0 h 718814"/>
              <a:gd name="connsiteX3" fmla="*/ 3657600 w 3657600"/>
              <a:gd name="connsiteY3" fmla="*/ 359407 h 718814"/>
              <a:gd name="connsiteX4" fmla="*/ 3298193 w 3657600"/>
              <a:gd name="connsiteY4" fmla="*/ 718814 h 718814"/>
              <a:gd name="connsiteX5" fmla="*/ 3298193 w 3657600"/>
              <a:gd name="connsiteY5" fmla="*/ 628962 h 718814"/>
              <a:gd name="connsiteX6" fmla="*/ 0 w 3657600"/>
              <a:gd name="connsiteY6" fmla="*/ 628962 h 718814"/>
              <a:gd name="connsiteX7" fmla="*/ 0 w 3657600"/>
              <a:gd name="connsiteY7" fmla="*/ 89852 h 718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718814">
                <a:moveTo>
                  <a:pt x="3657600" y="628961"/>
                </a:moveTo>
                <a:lnTo>
                  <a:pt x="359407" y="628961"/>
                </a:lnTo>
                <a:lnTo>
                  <a:pt x="359407" y="718813"/>
                </a:lnTo>
                <a:lnTo>
                  <a:pt x="0" y="359407"/>
                </a:lnTo>
                <a:lnTo>
                  <a:pt x="359407" y="1"/>
                </a:lnTo>
                <a:lnTo>
                  <a:pt x="359407" y="89853"/>
                </a:lnTo>
                <a:lnTo>
                  <a:pt x="3657600" y="89853"/>
                </a:lnTo>
                <a:lnTo>
                  <a:pt x="3657600" y="6289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79715" tIns="100013" rIns="10160" bIns="100013" numCol="1" spcCol="1270" anchor="t" anchorCtr="0">
            <a:noAutofit/>
          </a:bodyPr>
          <a:lstStyle/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王小云等碰撞攻击</a:t>
            </a:r>
            <a:r>
              <a:rPr kumimoji="0" lang="en-US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@2004</a:t>
            </a:r>
          </a:p>
        </p:txBody>
      </p:sp>
      <p:sp>
        <p:nvSpPr>
          <p:cNvPr id="30" name="任意多边形 9">
            <a:extLst>
              <a:ext uri="{FF2B5EF4-FFF2-40B4-BE49-F238E27FC236}">
                <a16:creationId xmlns:a16="http://schemas.microsoft.com/office/drawing/2014/main" id="{62B5A41B-2878-CC45-9521-0308292AEB88}"/>
              </a:ext>
            </a:extLst>
          </p:cNvPr>
          <p:cNvSpPr/>
          <p:nvPr/>
        </p:nvSpPr>
        <p:spPr>
          <a:xfrm>
            <a:off x="4499056" y="2526129"/>
            <a:ext cx="3779918" cy="718815"/>
          </a:xfrm>
          <a:custGeom>
            <a:avLst/>
            <a:gdLst>
              <a:gd name="connsiteX0" fmla="*/ 0 w 3657600"/>
              <a:gd name="connsiteY0" fmla="*/ 89852 h 718814"/>
              <a:gd name="connsiteX1" fmla="*/ 3298193 w 3657600"/>
              <a:gd name="connsiteY1" fmla="*/ 89852 h 718814"/>
              <a:gd name="connsiteX2" fmla="*/ 3298193 w 3657600"/>
              <a:gd name="connsiteY2" fmla="*/ 0 h 718814"/>
              <a:gd name="connsiteX3" fmla="*/ 3657600 w 3657600"/>
              <a:gd name="connsiteY3" fmla="*/ 359407 h 718814"/>
              <a:gd name="connsiteX4" fmla="*/ 3298193 w 3657600"/>
              <a:gd name="connsiteY4" fmla="*/ 718814 h 718814"/>
              <a:gd name="connsiteX5" fmla="*/ 3298193 w 3657600"/>
              <a:gd name="connsiteY5" fmla="*/ 628962 h 718814"/>
              <a:gd name="connsiteX6" fmla="*/ 0 w 3657600"/>
              <a:gd name="connsiteY6" fmla="*/ 628962 h 718814"/>
              <a:gd name="connsiteX7" fmla="*/ 0 w 3657600"/>
              <a:gd name="connsiteY7" fmla="*/ 89852 h 718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718814">
                <a:moveTo>
                  <a:pt x="3657600" y="628961"/>
                </a:moveTo>
                <a:lnTo>
                  <a:pt x="359407" y="628961"/>
                </a:lnTo>
                <a:lnTo>
                  <a:pt x="359407" y="718813"/>
                </a:lnTo>
                <a:lnTo>
                  <a:pt x="0" y="359407"/>
                </a:lnTo>
                <a:lnTo>
                  <a:pt x="359407" y="1"/>
                </a:lnTo>
                <a:lnTo>
                  <a:pt x="359407" y="89853"/>
                </a:lnTo>
                <a:lnTo>
                  <a:pt x="3657600" y="89853"/>
                </a:lnTo>
                <a:lnTo>
                  <a:pt x="3657600" y="6289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79715" tIns="100013" rIns="10160" bIns="100013" numCol="1" spcCol="1270" anchor="t" anchorCtr="0">
            <a:noAutofit/>
          </a:bodyPr>
          <a:lstStyle/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王小云攻击</a:t>
            </a:r>
            <a:r>
              <a:rPr kumimoji="0" lang="en-US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@1998</a:t>
            </a:r>
          </a:p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Preneel</a:t>
            </a: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等攻击</a:t>
            </a:r>
            <a:r>
              <a:rPr kumimoji="0" lang="en-US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@2003</a:t>
            </a:r>
          </a:p>
        </p:txBody>
      </p:sp>
      <p:sp>
        <p:nvSpPr>
          <p:cNvPr id="31" name="任意多边形 11">
            <a:extLst>
              <a:ext uri="{FF2B5EF4-FFF2-40B4-BE49-F238E27FC236}">
                <a16:creationId xmlns:a16="http://schemas.microsoft.com/office/drawing/2014/main" id="{A4CCD7AF-6388-3042-8626-9CCB64E8BF13}"/>
              </a:ext>
            </a:extLst>
          </p:cNvPr>
          <p:cNvSpPr/>
          <p:nvPr/>
        </p:nvSpPr>
        <p:spPr>
          <a:xfrm>
            <a:off x="4487926" y="3240106"/>
            <a:ext cx="3791048" cy="421259"/>
          </a:xfrm>
          <a:custGeom>
            <a:avLst/>
            <a:gdLst>
              <a:gd name="connsiteX0" fmla="*/ 0 w 3657600"/>
              <a:gd name="connsiteY0" fmla="*/ 89852 h 718814"/>
              <a:gd name="connsiteX1" fmla="*/ 3298193 w 3657600"/>
              <a:gd name="connsiteY1" fmla="*/ 89852 h 718814"/>
              <a:gd name="connsiteX2" fmla="*/ 3298193 w 3657600"/>
              <a:gd name="connsiteY2" fmla="*/ 0 h 718814"/>
              <a:gd name="connsiteX3" fmla="*/ 3657600 w 3657600"/>
              <a:gd name="connsiteY3" fmla="*/ 359407 h 718814"/>
              <a:gd name="connsiteX4" fmla="*/ 3298193 w 3657600"/>
              <a:gd name="connsiteY4" fmla="*/ 718814 h 718814"/>
              <a:gd name="connsiteX5" fmla="*/ 3298193 w 3657600"/>
              <a:gd name="connsiteY5" fmla="*/ 628962 h 718814"/>
              <a:gd name="connsiteX6" fmla="*/ 0 w 3657600"/>
              <a:gd name="connsiteY6" fmla="*/ 628962 h 718814"/>
              <a:gd name="connsiteX7" fmla="*/ 0 w 3657600"/>
              <a:gd name="connsiteY7" fmla="*/ 89852 h 718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718814">
                <a:moveTo>
                  <a:pt x="3657600" y="628961"/>
                </a:moveTo>
                <a:lnTo>
                  <a:pt x="359407" y="628961"/>
                </a:lnTo>
                <a:lnTo>
                  <a:pt x="359407" y="718813"/>
                </a:lnTo>
                <a:lnTo>
                  <a:pt x="0" y="359407"/>
                </a:lnTo>
                <a:lnTo>
                  <a:pt x="359407" y="1"/>
                </a:lnTo>
                <a:lnTo>
                  <a:pt x="359407" y="89853"/>
                </a:lnTo>
                <a:lnTo>
                  <a:pt x="3657600" y="89853"/>
                </a:lnTo>
                <a:lnTo>
                  <a:pt x="3657600" y="6289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79715" tIns="100013" rIns="10160" bIns="100013" numCol="1" spcCol="1270" anchor="t" anchorCtr="0">
            <a:noAutofit/>
          </a:bodyPr>
          <a:lstStyle/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王小云攻击</a:t>
            </a:r>
            <a:r>
              <a:rPr kumimoji="0" lang="en-US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@1998</a:t>
            </a:r>
          </a:p>
        </p:txBody>
      </p:sp>
      <p:sp>
        <p:nvSpPr>
          <p:cNvPr id="32" name="任意多边形 15">
            <a:extLst>
              <a:ext uri="{FF2B5EF4-FFF2-40B4-BE49-F238E27FC236}">
                <a16:creationId xmlns:a16="http://schemas.microsoft.com/office/drawing/2014/main" id="{2037E212-C9A1-B04F-93CD-5F7AA8214FA8}"/>
              </a:ext>
            </a:extLst>
          </p:cNvPr>
          <p:cNvSpPr/>
          <p:nvPr/>
        </p:nvSpPr>
        <p:spPr>
          <a:xfrm>
            <a:off x="4492373" y="3981039"/>
            <a:ext cx="3767671" cy="823626"/>
          </a:xfrm>
          <a:custGeom>
            <a:avLst/>
            <a:gdLst>
              <a:gd name="connsiteX0" fmla="*/ 0 w 3657600"/>
              <a:gd name="connsiteY0" fmla="*/ 89852 h 718814"/>
              <a:gd name="connsiteX1" fmla="*/ 3298193 w 3657600"/>
              <a:gd name="connsiteY1" fmla="*/ 89852 h 718814"/>
              <a:gd name="connsiteX2" fmla="*/ 3298193 w 3657600"/>
              <a:gd name="connsiteY2" fmla="*/ 0 h 718814"/>
              <a:gd name="connsiteX3" fmla="*/ 3657600 w 3657600"/>
              <a:gd name="connsiteY3" fmla="*/ 359407 h 718814"/>
              <a:gd name="connsiteX4" fmla="*/ 3298193 w 3657600"/>
              <a:gd name="connsiteY4" fmla="*/ 718814 h 718814"/>
              <a:gd name="connsiteX5" fmla="*/ 3298193 w 3657600"/>
              <a:gd name="connsiteY5" fmla="*/ 628962 h 718814"/>
              <a:gd name="connsiteX6" fmla="*/ 0 w 3657600"/>
              <a:gd name="connsiteY6" fmla="*/ 628962 h 718814"/>
              <a:gd name="connsiteX7" fmla="*/ 0 w 3657600"/>
              <a:gd name="connsiteY7" fmla="*/ 89852 h 718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718814">
                <a:moveTo>
                  <a:pt x="3657600" y="628961"/>
                </a:moveTo>
                <a:lnTo>
                  <a:pt x="359407" y="628961"/>
                </a:lnTo>
                <a:lnTo>
                  <a:pt x="359407" y="718813"/>
                </a:lnTo>
                <a:lnTo>
                  <a:pt x="0" y="359407"/>
                </a:lnTo>
                <a:lnTo>
                  <a:pt x="359407" y="1"/>
                </a:lnTo>
                <a:lnTo>
                  <a:pt x="359407" y="89853"/>
                </a:lnTo>
                <a:lnTo>
                  <a:pt x="3657600" y="89853"/>
                </a:lnTo>
                <a:lnTo>
                  <a:pt x="3657600" y="6289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79715" tIns="100013" rIns="10160" bIns="100013" numCol="1" spcCol="1270" anchor="t" anchorCtr="0">
            <a:noAutofit/>
          </a:bodyPr>
          <a:lstStyle/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"/>
            </a:endParaRPr>
          </a:p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王小云攻击</a:t>
            </a:r>
            <a:r>
              <a:rPr kumimoji="0" lang="en-US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@1997</a:t>
            </a:r>
          </a:p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Chabaud</a:t>
            </a: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，</a:t>
            </a:r>
            <a:r>
              <a:rPr kumimoji="0" lang="en-US" altLang="zh-CN" sz="17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Joux</a:t>
            </a: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攻击</a:t>
            </a:r>
            <a:r>
              <a:rPr kumimoji="0" lang="en-US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@1998</a:t>
            </a:r>
          </a:p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"/>
            </a:endParaRPr>
          </a:p>
        </p:txBody>
      </p:sp>
      <p:sp>
        <p:nvSpPr>
          <p:cNvPr id="33" name="任意多边形 17">
            <a:extLst>
              <a:ext uri="{FF2B5EF4-FFF2-40B4-BE49-F238E27FC236}">
                <a16:creationId xmlns:a16="http://schemas.microsoft.com/office/drawing/2014/main" id="{32C3FA52-8F30-DB46-8D28-16B920012AA0}"/>
              </a:ext>
            </a:extLst>
          </p:cNvPr>
          <p:cNvSpPr/>
          <p:nvPr/>
        </p:nvSpPr>
        <p:spPr>
          <a:xfrm>
            <a:off x="4482727" y="4740450"/>
            <a:ext cx="3779919" cy="649338"/>
          </a:xfrm>
          <a:custGeom>
            <a:avLst/>
            <a:gdLst>
              <a:gd name="connsiteX0" fmla="*/ 0 w 3657600"/>
              <a:gd name="connsiteY0" fmla="*/ 89852 h 718814"/>
              <a:gd name="connsiteX1" fmla="*/ 3298193 w 3657600"/>
              <a:gd name="connsiteY1" fmla="*/ 89852 h 718814"/>
              <a:gd name="connsiteX2" fmla="*/ 3298193 w 3657600"/>
              <a:gd name="connsiteY2" fmla="*/ 0 h 718814"/>
              <a:gd name="connsiteX3" fmla="*/ 3657600 w 3657600"/>
              <a:gd name="connsiteY3" fmla="*/ 359407 h 718814"/>
              <a:gd name="connsiteX4" fmla="*/ 3298193 w 3657600"/>
              <a:gd name="connsiteY4" fmla="*/ 718814 h 718814"/>
              <a:gd name="connsiteX5" fmla="*/ 3298193 w 3657600"/>
              <a:gd name="connsiteY5" fmla="*/ 628962 h 718814"/>
              <a:gd name="connsiteX6" fmla="*/ 0 w 3657600"/>
              <a:gd name="connsiteY6" fmla="*/ 628962 h 718814"/>
              <a:gd name="connsiteX7" fmla="*/ 0 w 3657600"/>
              <a:gd name="connsiteY7" fmla="*/ 89852 h 718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718814">
                <a:moveTo>
                  <a:pt x="3657600" y="628961"/>
                </a:moveTo>
                <a:lnTo>
                  <a:pt x="359407" y="628961"/>
                </a:lnTo>
                <a:lnTo>
                  <a:pt x="359407" y="718813"/>
                </a:lnTo>
                <a:lnTo>
                  <a:pt x="0" y="359407"/>
                </a:lnTo>
                <a:lnTo>
                  <a:pt x="359407" y="1"/>
                </a:lnTo>
                <a:lnTo>
                  <a:pt x="359407" y="89853"/>
                </a:lnTo>
                <a:lnTo>
                  <a:pt x="3657600" y="89853"/>
                </a:lnTo>
                <a:lnTo>
                  <a:pt x="3657600" y="6289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79715" tIns="100013" rIns="10160" bIns="100013" numCol="1" spcCol="1270" anchor="t" anchorCtr="0">
            <a:noAutofit/>
          </a:bodyPr>
          <a:lstStyle/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"/>
            </a:endParaRPr>
          </a:p>
          <a:p>
            <a:pPr marL="0" marR="0" lvl="1" indent="0" defTabSz="711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王小云等攻击</a:t>
            </a:r>
            <a:r>
              <a:rPr kumimoji="0" lang="en-US" altLang="zh-CN" sz="17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"/>
              </a:rPr>
              <a:t>@2005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F60F941-098A-6B4F-A069-B439F3F3AB72}"/>
              </a:ext>
            </a:extLst>
          </p:cNvPr>
          <p:cNvSpPr/>
          <p:nvPr/>
        </p:nvSpPr>
        <p:spPr>
          <a:xfrm>
            <a:off x="831353" y="2134873"/>
            <a:ext cx="627512" cy="388288"/>
          </a:xfrm>
          <a:prstGeom prst="rect">
            <a:avLst/>
          </a:prstGeom>
          <a:noFill/>
          <a:ln w="28575">
            <a:solidFill>
              <a:srgbClr val="9B0D1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AAC993B5-5705-F942-B503-CD59204A7572}"/>
              </a:ext>
            </a:extLst>
          </p:cNvPr>
          <p:cNvCxnSpPr/>
          <p:nvPr/>
        </p:nvCxnSpPr>
        <p:spPr>
          <a:xfrm>
            <a:off x="1471113" y="2329017"/>
            <a:ext cx="2784742" cy="3429922"/>
          </a:xfrm>
          <a:prstGeom prst="bentConnector3">
            <a:avLst>
              <a:gd name="adj1" fmla="val 31673"/>
            </a:avLst>
          </a:prstGeom>
          <a:ln w="31750">
            <a:solidFill>
              <a:srgbClr val="9B0D14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E076F8D8-EF73-A04E-A93B-D9D42382726C}"/>
              </a:ext>
            </a:extLst>
          </p:cNvPr>
          <p:cNvCxnSpPr>
            <a:stCxn id="37" idx="3"/>
          </p:cNvCxnSpPr>
          <p:nvPr/>
        </p:nvCxnSpPr>
        <p:spPr>
          <a:xfrm>
            <a:off x="1633246" y="4982487"/>
            <a:ext cx="2610361" cy="776452"/>
          </a:xfrm>
          <a:prstGeom prst="bentConnector3">
            <a:avLst>
              <a:gd name="adj1" fmla="val 38188"/>
            </a:avLst>
          </a:prstGeom>
          <a:ln w="31750">
            <a:solidFill>
              <a:srgbClr val="9B0D14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07283CB-ADF8-B24A-B913-30C39211580E}"/>
              </a:ext>
            </a:extLst>
          </p:cNvPr>
          <p:cNvSpPr/>
          <p:nvPr/>
        </p:nvSpPr>
        <p:spPr>
          <a:xfrm>
            <a:off x="898460" y="4763775"/>
            <a:ext cx="734786" cy="437424"/>
          </a:xfrm>
          <a:prstGeom prst="rect">
            <a:avLst/>
          </a:prstGeom>
          <a:noFill/>
          <a:ln w="28575">
            <a:solidFill>
              <a:srgbClr val="9B0D1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9B0D14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C9647D76-4E20-CB4A-8A42-2398EAA22EAE}"/>
              </a:ext>
            </a:extLst>
          </p:cNvPr>
          <p:cNvSpPr/>
          <p:nvPr/>
        </p:nvSpPr>
        <p:spPr>
          <a:xfrm>
            <a:off x="3010215" y="5535623"/>
            <a:ext cx="5308996" cy="437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MD5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SHA-1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：国际最广泛通用的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Hash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函数标准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A2642BB-3A6A-6E4D-9516-3DCC9AAA376A}"/>
              </a:ext>
            </a:extLst>
          </p:cNvPr>
          <p:cNvSpPr/>
          <p:nvPr/>
        </p:nvSpPr>
        <p:spPr>
          <a:xfrm>
            <a:off x="3010215" y="6019678"/>
            <a:ext cx="5308996" cy="709832"/>
          </a:xfrm>
          <a:prstGeom prst="roundRect">
            <a:avLst>
              <a:gd name="adj" fmla="val 10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两大算法的破解，美国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NIST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提前启动了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SHA-2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的推广应用，并全球征集设计了新标准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SHA-3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92CA77-DA80-A64D-9CAE-AC66B561C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460" y="919739"/>
            <a:ext cx="10363200" cy="497544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1996-2005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年破解五大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函数算法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2EFD203-2978-4894-859C-E844E3BA4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9927" y="3572126"/>
            <a:ext cx="3716147" cy="11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E771EB3-7B9C-40D5-A573-CB7B724D0C38}"/>
              </a:ext>
            </a:extLst>
          </p:cNvPr>
          <p:cNvGrpSpPr/>
          <p:nvPr/>
        </p:nvGrpSpPr>
        <p:grpSpPr>
          <a:xfrm>
            <a:off x="2971800" y="3499423"/>
            <a:ext cx="6248400" cy="2773363"/>
            <a:chOff x="2971800" y="3499423"/>
            <a:chExt cx="6248400" cy="277336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71EEA91-8ABD-9241-8418-2D1A5F946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499423"/>
              <a:ext cx="6248400" cy="2773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F85BEC58-D62C-4598-B6F8-A029050223F9}"/>
                    </a:ext>
                  </a:extLst>
                </p:cNvPr>
                <p:cNvSpPr/>
                <p:nvPr/>
              </p:nvSpPr>
              <p:spPr>
                <a:xfrm>
                  <a:off x="6207177" y="5740512"/>
                  <a:ext cx="2580322" cy="40498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𝑙𝑎𝑠𝑡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1…1||</m:t>
                        </m:r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𝐿𝑒𝑛𝑔𝑡h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F85BEC58-D62C-4598-B6F8-A029050223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177" y="5740512"/>
                  <a:ext cx="2580322" cy="404983"/>
                </a:xfrm>
                <a:prstGeom prst="rect">
                  <a:avLst/>
                </a:prstGeom>
                <a:blipFill>
                  <a:blip r:embed="rId3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7E08166-8D0B-814A-A774-5A076DA5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MD4</a:t>
            </a:r>
            <a:r>
              <a:rPr kumimoji="1" lang="zh-CN" altLang="en-US" dirty="0"/>
              <a:t>算法描述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D8654B-B6FD-D64A-8923-3C579C77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27" y="1196752"/>
            <a:ext cx="11017405" cy="4975448"/>
          </a:xfrm>
        </p:spPr>
        <p:txBody>
          <a:bodyPr/>
          <a:lstStyle/>
          <a:p>
            <a:r>
              <a:rPr kumimoji="1" lang="en-US" altLang="zh-CN" dirty="0"/>
              <a:t>Crypto</a:t>
            </a:r>
            <a:r>
              <a:rPr kumimoji="1" lang="zh-CN" altLang="en-US" dirty="0"/>
              <a:t> </a:t>
            </a:r>
            <a:r>
              <a:rPr kumimoji="1" lang="en-US" altLang="zh-CN" dirty="0"/>
              <a:t>1990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Rivest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R.L.,</a:t>
            </a:r>
            <a:r>
              <a:rPr lang="en-US" altLang="zh-CN" b="1" dirty="0"/>
              <a:t> </a:t>
            </a:r>
            <a:r>
              <a:rPr lang="en-US" altLang="zh-CN" dirty="0"/>
              <a:t>The MD4 Message Digest Algorithm</a:t>
            </a:r>
          </a:p>
          <a:p>
            <a:r>
              <a:rPr kumimoji="1" lang="zh-CN" altLang="en-US" dirty="0"/>
              <a:t>将消息填充后分为</a:t>
            </a:r>
            <a:r>
              <a:rPr kumimoji="1" lang="en-US" altLang="zh-CN" dirty="0"/>
              <a:t>512</a:t>
            </a:r>
            <a:r>
              <a:rPr kumimoji="1" lang="zh-CN" altLang="en-US" dirty="0"/>
              <a:t>比特的消息块，对每个消息块代入强化</a:t>
            </a:r>
            <a:r>
              <a:rPr kumimoji="1" lang="en-US" altLang="zh-CN" dirty="0"/>
              <a:t>MD</a:t>
            </a:r>
            <a:r>
              <a:rPr kumimoji="1" lang="zh-CN" altLang="en-US" dirty="0"/>
              <a:t>结构压缩</a:t>
            </a:r>
            <a:endParaRPr kumimoji="1" lang="en-US" altLang="zh-CN" dirty="0"/>
          </a:p>
          <a:p>
            <a:r>
              <a:rPr kumimoji="1" lang="zh-CN" altLang="en-US" dirty="0"/>
              <a:t>此处仅刻画对第一个</a:t>
            </a:r>
            <a:r>
              <a:rPr kumimoji="1" lang="en-US" altLang="zh-CN" dirty="0"/>
              <a:t>512</a:t>
            </a:r>
            <a:r>
              <a:rPr kumimoji="1" lang="zh-CN" altLang="en-US" dirty="0"/>
              <a:t>比特的消息块</a:t>
            </a:r>
            <a:r>
              <a:rPr kumimoji="1" lang="en-US" altLang="zh-CN" i="1" dirty="0"/>
              <a:t>M</a:t>
            </a:r>
            <a:r>
              <a:rPr kumimoji="1" lang="zh-CN" altLang="en-US" dirty="0"/>
              <a:t>的操作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72C6F1-B332-7548-94EE-87D3512C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19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4E0168E-52F0-9F4F-AD6E-B3087B80C331}"/>
              </a:ext>
            </a:extLst>
          </p:cNvPr>
          <p:cNvCxnSpPr>
            <a:cxnSpLocks/>
          </p:cNvCxnSpPr>
          <p:nvPr/>
        </p:nvCxnSpPr>
        <p:spPr>
          <a:xfrm>
            <a:off x="4694663" y="3345365"/>
            <a:ext cx="0" cy="3359452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675C7FF-C247-AB46-AF52-28B5C7131E22}"/>
              </a:ext>
            </a:extLst>
          </p:cNvPr>
          <p:cNvSpPr/>
          <p:nvPr/>
        </p:nvSpPr>
        <p:spPr>
          <a:xfrm>
            <a:off x="8497872" y="4825036"/>
            <a:ext cx="11785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collision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CFBE6C-E670-1146-8D8F-613BA7C3D38A}"/>
              </a:ext>
            </a:extLst>
          </p:cNvPr>
          <p:cNvSpPr/>
          <p:nvPr/>
        </p:nvSpPr>
        <p:spPr>
          <a:xfrm>
            <a:off x="4323599" y="4825036"/>
            <a:ext cx="11785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collision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A6DC54-0193-AA48-9220-6C4D0B6E1C70}"/>
              </a:ext>
            </a:extLst>
          </p:cNvPr>
          <p:cNvSpPr/>
          <p:nvPr/>
        </p:nvSpPr>
        <p:spPr>
          <a:xfrm>
            <a:off x="5997103" y="4825036"/>
            <a:ext cx="11785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collision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04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342A5-07C1-4720-B20C-33C105E8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0C4463D-DDFA-48B5-96A7-62F3B6B4E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广义生日攻击</a:t>
                </a:r>
                <a:endParaRPr lang="en-US" altLang="zh-CN" dirty="0"/>
              </a:p>
              <a:p>
                <a:pPr marL="0" indent="0">
                  <a:buClr>
                    <a:srgbClr val="D34817">
                      <a:lumMod val="75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kumimoji="1" lang="en-US" altLang="zh-CN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kumimoji="1"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en-US" altLang="zh-CN" i="1" dirty="0">
                  <a:solidFill>
                    <a:prstClr val="black"/>
                  </a:solidFill>
                </a:endParaRPr>
              </a:p>
              <a:p>
                <a:r>
                  <a:rPr kumimoji="1" lang="en-US" altLang="zh-CN" dirty="0"/>
                  <a:t>upper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bound: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/(1+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理论下界（</a:t>
                </a:r>
                <a:r>
                  <a:rPr kumimoji="1" lang="en-US" altLang="zh-CN" dirty="0"/>
                  <a:t>Information-theoretic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bounds</a:t>
                </a:r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lower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bound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0C4463D-DDFA-48B5-96A7-62F3B6B4E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1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C3B468-5B7E-47C6-A70F-45FD4E95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7C201-2381-4FA3-8AD6-5D978C4EEA6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468A5A6-B8F8-F44B-B76A-6986011B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46953"/>
            <a:ext cx="6410572" cy="21336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1920065-187C-4946-9726-8EB17048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MD4</a:t>
            </a:r>
            <a:r>
              <a:rPr kumimoji="1" lang="zh-CN" altLang="en-US" dirty="0"/>
              <a:t>算法描述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压缩函数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0B0E99-615C-014B-B86D-ABB83C7A2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0792" y="958467"/>
                <a:ext cx="7513023" cy="6026956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sz="2400" dirty="0"/>
                  <a:t>将</a:t>
                </a:r>
                <a:r>
                  <a:rPr kumimoji="1" lang="en-US" altLang="zh-CN" sz="2400" dirty="0"/>
                  <a:t>512</a:t>
                </a:r>
                <a:r>
                  <a:rPr kumimoji="1" lang="zh-CN" altLang="en-US" sz="2400" dirty="0"/>
                  <a:t>比特的消息块</a:t>
                </a:r>
                <a:r>
                  <a:rPr kumimoji="1" lang="en-US" altLang="zh-CN" sz="2400" i="1" dirty="0"/>
                  <a:t>M</a:t>
                </a:r>
                <a:r>
                  <a:rPr kumimoji="1" lang="zh-CN" altLang="en-US" sz="2400" dirty="0"/>
                  <a:t>划分为</a:t>
                </a:r>
                <a:r>
                  <a:rPr kumimoji="1" lang="en-US" altLang="zh-CN" sz="2400" dirty="0"/>
                  <a:t>16</a:t>
                </a:r>
                <a:r>
                  <a:rPr kumimoji="1" lang="zh-CN" altLang="en-US" sz="2400" dirty="0"/>
                  <a:t>个</a:t>
                </a:r>
                <a:r>
                  <a:rPr kumimoji="1" lang="en-US" altLang="zh-CN" sz="2400" dirty="0"/>
                  <a:t>32</a:t>
                </a:r>
                <a:r>
                  <a:rPr kumimoji="1" lang="zh-CN" altLang="en-US" sz="2400" dirty="0"/>
                  <a:t>比特字</a:t>
                </a:r>
                <a:endParaRPr kumimoji="1" lang="en-US" altLang="zh-CN" sz="2400" dirty="0"/>
              </a:p>
              <a:p>
                <a:r>
                  <a:rPr kumimoji="1" lang="zh-CN" altLang="en-US" sz="2400" dirty="0"/>
                  <a:t>记为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:r>
                  <a:rPr kumimoji="1" lang="zh-CN" altLang="en-US" sz="2400" dirty="0"/>
                  <a:t>进入三个轮函数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，每个轮函数有</a:t>
                </a:r>
                <a:r>
                  <a:rPr kumimoji="1" lang="en-US" altLang="zh-CN" sz="2400" dirty="0"/>
                  <a:t>16</a:t>
                </a:r>
                <a:r>
                  <a:rPr kumimoji="1" lang="zh-CN" altLang="en-US" sz="2400" dirty="0"/>
                  <a:t>步操作，共</a:t>
                </a:r>
                <a:r>
                  <a:rPr kumimoji="1" lang="en-US" altLang="zh-CN" sz="2400" dirty="0"/>
                  <a:t>48</a:t>
                </a:r>
                <a:r>
                  <a:rPr kumimoji="1" lang="zh-CN" altLang="en-US" sz="2400" dirty="0"/>
                  <a:t>步</a:t>
                </a:r>
                <a:endParaRPr kumimoji="1" lang="en-US" altLang="zh-CN" sz="2400" dirty="0"/>
              </a:p>
              <a:p>
                <a:r>
                  <a:rPr kumimoji="1" lang="en-US" altLang="zh-CN" sz="2400" dirty="0"/>
                  <a:t>16</a:t>
                </a:r>
                <a:r>
                  <a:rPr kumimoji="1" lang="zh-CN" altLang="en-US" sz="2400" dirty="0"/>
                  <a:t>步操作可按如下定义</a:t>
                </a:r>
                <a:r>
                  <a:rPr kumimoji="1" lang="zh-CN" altLang="en-US" sz="2400" dirty="0">
                    <a:highlight>
                      <a:srgbClr val="FFFF00"/>
                    </a:highlight>
                  </a:rPr>
                  <a:t>等价为</a:t>
                </a:r>
                <a:r>
                  <a:rPr kumimoji="1" lang="en-US" altLang="zh-CN" sz="2400" dirty="0">
                    <a:highlight>
                      <a:srgbClr val="FFFF00"/>
                    </a:highlight>
                  </a:rPr>
                  <a:t>4</a:t>
                </a:r>
                <a:r>
                  <a:rPr kumimoji="1" lang="zh-CN" altLang="en-US" sz="2400" dirty="0">
                    <a:highlight>
                      <a:srgbClr val="FFFF00"/>
                    </a:highlight>
                  </a:rPr>
                  <a:t>次</a:t>
                </a:r>
                <a:r>
                  <a:rPr kumimoji="1" lang="en-US" altLang="zh-CN" sz="2400" dirty="0"/>
                  <a:t>128-</a:t>
                </a:r>
                <a:r>
                  <a:rPr kumimoji="1" lang="zh-CN" altLang="en-US" sz="2400" dirty="0"/>
                  <a:t>比特的状态更新，</a:t>
                </a:r>
                <a:r>
                  <a:rPr kumimoji="1" lang="en-US" altLang="zh-CN" sz="2400" dirty="0"/>
                  <a:t>+</a:t>
                </a:r>
                <a:r>
                  <a:rPr kumimoji="1" lang="zh-CN" altLang="en-US" sz="2400" dirty="0"/>
                  <a:t>为</a:t>
                </a:r>
                <a:r>
                  <a:rPr kumimoji="1" lang="en-US" altLang="zh-CN" sz="2400" dirty="0"/>
                  <a:t>mod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kumimoji="1" lang="zh-CN" altLang="en-US" sz="2400" dirty="0"/>
                  <a:t>的加法</a:t>
                </a:r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kumimoji="1" lang="zh-CN" altLang="en-US" sz="2400" dirty="0"/>
                  <a:t>输出压缩值：</a:t>
                </a:r>
                <a:endParaRPr kumimoji="1" lang="en-US" altLang="zh-CN" sz="2400" dirty="0"/>
              </a:p>
              <a:p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𝑎𝑎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)||(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𝑏𝑏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||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||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𝑑𝑑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𝑎𝑎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𝑏𝑏</m:t>
                    </m:r>
                    <m:r>
                      <a:rPr kumimoji="1" lang="en-US" altLang="zh-CN" sz="24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kumimoji="1" lang="en-US" altLang="zh-CN" sz="24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𝑑𝑑</m:t>
                    </m:r>
                  </m:oMath>
                </a14:m>
                <a:r>
                  <a:rPr kumimoji="1" lang="zh-CN" altLang="en-US" sz="2400" dirty="0"/>
                  <a:t>为输入链接变量，初始值为</a:t>
                </a:r>
                <a:r>
                  <a:rPr kumimoji="1" lang="en-US" altLang="zh-CN" sz="2400" i="1" dirty="0"/>
                  <a:t>IV</a:t>
                </a:r>
                <a:endParaRPr kumimoji="1" lang="zh-CN" altLang="en-US" sz="2400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0B0E99-615C-014B-B86D-ABB83C7A2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0792" y="958467"/>
                <a:ext cx="7513023" cy="6026956"/>
              </a:xfrm>
              <a:blipFill>
                <a:blip r:embed="rId3"/>
                <a:stretch>
                  <a:fillRect l="-731" t="-1011" r="-4870" b="-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9A8FE1-6567-FB49-8FE5-13755305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20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23817B-D5D2-9946-AE12-DC365E93F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565" y="-269239"/>
            <a:ext cx="1761893" cy="27720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C68A3BA-C85E-D745-822A-3952F115CD07}"/>
              </a:ext>
            </a:extLst>
          </p:cNvPr>
          <p:cNvSpPr/>
          <p:nvPr/>
        </p:nvSpPr>
        <p:spPr>
          <a:xfrm>
            <a:off x="8383904" y="0"/>
            <a:ext cx="11753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128-bit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73E3B-1702-E14F-9D65-82D3CE86689F}"/>
              </a:ext>
            </a:extLst>
          </p:cNvPr>
          <p:cNvSpPr/>
          <p:nvPr/>
        </p:nvSpPr>
        <p:spPr>
          <a:xfrm>
            <a:off x="8427423" y="1535170"/>
            <a:ext cx="11753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512-bit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726589-319B-2645-889D-F0385CBBDDB8}"/>
              </a:ext>
            </a:extLst>
          </p:cNvPr>
          <p:cNvSpPr/>
          <p:nvPr/>
        </p:nvSpPr>
        <p:spPr>
          <a:xfrm>
            <a:off x="10646420" y="626287"/>
            <a:ext cx="11753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128-bit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76283E0-74D0-9048-8096-6ACD4BEFDD02}"/>
              </a:ext>
            </a:extLst>
          </p:cNvPr>
          <p:cNvGrpSpPr/>
          <p:nvPr/>
        </p:nvGrpSpPr>
        <p:grpSpPr>
          <a:xfrm>
            <a:off x="7672039" y="2306551"/>
            <a:ext cx="4279169" cy="4551449"/>
            <a:chOff x="7672039" y="2306551"/>
            <a:chExt cx="4279169" cy="467887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64B42AF-0DDB-3A4A-907A-CAD00A13A07F}"/>
                </a:ext>
              </a:extLst>
            </p:cNvPr>
            <p:cNvGrpSpPr/>
            <p:nvPr/>
          </p:nvGrpSpPr>
          <p:grpSpPr>
            <a:xfrm>
              <a:off x="7672039" y="2306551"/>
              <a:ext cx="4279169" cy="4678872"/>
              <a:chOff x="7672039" y="2306551"/>
              <a:chExt cx="4279169" cy="4678872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D71B2673-797A-CE44-9A78-C1209AB7E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75000"/>
              </a:blip>
              <a:stretch>
                <a:fillRect/>
              </a:stretch>
            </p:blipFill>
            <p:spPr>
              <a:xfrm>
                <a:off x="7672039" y="2306551"/>
                <a:ext cx="4279169" cy="4678872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4F400589-06C9-E148-BD3C-A745D7E1E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75000"/>
              </a:blip>
              <a:stretch>
                <a:fillRect/>
              </a:stretch>
            </p:blipFill>
            <p:spPr>
              <a:xfrm>
                <a:off x="7693151" y="4337824"/>
                <a:ext cx="926742" cy="680225"/>
              </a:xfrm>
              <a:prstGeom prst="rect">
                <a:avLst/>
              </a:prstGeom>
            </p:spPr>
          </p:pic>
        </p:grp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99298AF8-4040-EE43-ABCF-8BE00FB30EF1}"/>
                </a:ext>
              </a:extLst>
            </p:cNvPr>
            <p:cNvCxnSpPr/>
            <p:nvPr/>
          </p:nvCxnSpPr>
          <p:spPr>
            <a:xfrm>
              <a:off x="8372753" y="4282068"/>
              <a:ext cx="0" cy="78058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62A7F699-AB39-CB43-8C53-D05E99539380}"/>
              </a:ext>
            </a:extLst>
          </p:cNvPr>
          <p:cNvSpPr/>
          <p:nvPr/>
        </p:nvSpPr>
        <p:spPr>
          <a:xfrm>
            <a:off x="3479470" y="4033178"/>
            <a:ext cx="273133" cy="154829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264093-5FD6-7642-9A48-49BBD5BE22E2}"/>
              </a:ext>
            </a:extLst>
          </p:cNvPr>
          <p:cNvSpPr/>
          <p:nvPr/>
        </p:nvSpPr>
        <p:spPr>
          <a:xfrm>
            <a:off x="4405816" y="4065669"/>
            <a:ext cx="273133" cy="154829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4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594761C-C238-7346-9B56-2A46B76A9C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轮函数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594761C-C238-7346-9B56-2A46B76A9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58F76-D3FA-AB42-87AF-2FA227176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</a:t>
            </a:r>
            <a:r>
              <a:rPr kumimoji="1" lang="zh-CN" altLang="en-US" dirty="0"/>
              <a:t>、</a:t>
            </a:r>
            <a:r>
              <a:rPr kumimoji="1" lang="en-US" altLang="zh-CN" dirty="0"/>
              <a:t>G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</a:t>
            </a:r>
            <a:r>
              <a:rPr kumimoji="1" lang="zh-CN" altLang="en-US" dirty="0"/>
              <a:t>为按</a:t>
            </a:r>
            <a:r>
              <a:rPr kumimoji="1" lang="zh-CN" altLang="en-US" dirty="0">
                <a:solidFill>
                  <a:srgbClr val="C00000"/>
                </a:solidFill>
              </a:rPr>
              <a:t>比特</a:t>
            </a:r>
            <a:r>
              <a:rPr kumimoji="1" lang="zh-CN" altLang="en-US" dirty="0"/>
              <a:t>运算的布尔函数，次数？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模加和异或混用，模加使用较多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C3C38C-96A6-794A-A01C-1BB79096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21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50D8E8-0416-8B41-B144-E17CB3F2B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08" y="1196752"/>
            <a:ext cx="11557000" cy="1574800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1E842CA5-EB6E-CE4E-8805-9ED6D3ABE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808" y="3889490"/>
            <a:ext cx="7035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函数碰撞攻击理论</a:t>
            </a:r>
            <a:r>
              <a:rPr lang="en-US" altLang="zh-CN" dirty="0"/>
              <a:t>——</a:t>
            </a:r>
            <a:r>
              <a:rPr lang="zh-CN" altLang="en-US" dirty="0"/>
              <a:t>王小云院士等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27113" y="2066724"/>
            <a:ext cx="5947182" cy="417058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a typeface="Microsoft YaHei" panose="020B0503020204020204" pitchFamily="34" charset="-122"/>
              </a:rPr>
              <a:t>首次提出国际通用</a:t>
            </a:r>
            <a:r>
              <a:rPr lang="en-US" altLang="zh-CN" sz="2400" dirty="0">
                <a:ea typeface="Microsoft YaHei" panose="020B0503020204020204" pitchFamily="34" charset="-122"/>
              </a:rPr>
              <a:t>Hash</a:t>
            </a:r>
            <a:r>
              <a:rPr lang="zh-CN" altLang="en-US" sz="2400" dirty="0">
                <a:ea typeface="Microsoft YaHei" panose="020B0503020204020204" pitchFamily="34" charset="-122"/>
              </a:rPr>
              <a:t>函数碰撞攻击理论</a:t>
            </a:r>
          </a:p>
          <a:p>
            <a:pPr lvl="1"/>
            <a:r>
              <a:rPr lang="zh-CN" altLang="en-US" dirty="0">
                <a:ea typeface="Microsoft YaHei" panose="020B0503020204020204" pitchFamily="34" charset="-122"/>
              </a:rPr>
              <a:t>比特分析法：两个不同明文产生碰撞的充分条件 （比特方程）</a:t>
            </a:r>
          </a:p>
          <a:p>
            <a:pPr lvl="1"/>
            <a:r>
              <a:rPr lang="zh-CN" altLang="en-US" dirty="0">
                <a:ea typeface="Microsoft YaHei" panose="020B0503020204020204" pitchFamily="34" charset="-122"/>
              </a:rPr>
              <a:t>高次非线性方程的带概率线性化方法</a:t>
            </a:r>
          </a:p>
          <a:p>
            <a:pPr lvl="1"/>
            <a:r>
              <a:rPr lang="zh-CN" altLang="en-US" dirty="0">
                <a:ea typeface="Microsoft YaHei" panose="020B0503020204020204" pitchFamily="34" charset="-122"/>
              </a:rPr>
              <a:t>明文修改技术</a:t>
            </a:r>
            <a:endParaRPr lang="en-US" altLang="zh-CN" dirty="0">
              <a:ea typeface="Microsoft YaHei" panose="020B0503020204020204" pitchFamily="34" charset="-122"/>
            </a:endParaRPr>
          </a:p>
          <a:p>
            <a:pPr lvl="1"/>
            <a:endParaRPr lang="zh-CN" altLang="en-US" dirty="0"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DBE94A-B164-44D7-98A1-68B69CDFDC03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1897319" y="1262455"/>
            <a:ext cx="5274661" cy="5818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90000"/>
            </a:schemeClr>
          </a:solidFill>
          <a:ln w="3175">
            <a:noFill/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lvl="2"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基于非线性函数多次迭代生成杂凑值</a:t>
            </a:r>
          </a:p>
          <a:p>
            <a:pPr marL="0" lvl="2">
              <a:defRPr/>
            </a:pP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marL="0" lvl="2">
              <a:defRPr/>
            </a:pP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4295" y="2066724"/>
            <a:ext cx="4191106" cy="3819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2006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B92A3-EB47-4192-86FF-1732D038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MD4</a:t>
            </a:r>
            <a:r>
              <a:rPr lang="zh-CN" altLang="en-US" dirty="0"/>
              <a:t>的碰撞</a:t>
            </a:r>
            <a:r>
              <a:rPr lang="en-US" altLang="zh-CN" dirty="0"/>
              <a:t>——</a:t>
            </a:r>
            <a:r>
              <a:rPr lang="zh-CN" altLang="en-US" dirty="0"/>
              <a:t>一个消息分块的碰撞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7BC05E-A4C5-4E2F-A0A1-B6B60DEA9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945" y="1196752"/>
                <a:ext cx="11334263" cy="5182014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输出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值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𝑎𝑎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)||(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𝑏𝑏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||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𝑐𝑐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||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𝑑𝑑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𝐼𝑉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𝑎𝑎</m:t>
                    </m:r>
                    <m:r>
                      <m:rPr>
                        <m:nor/>
                      </m:rPr>
                      <a:rPr kumimoji="1" lang="en-US" altLang="zh-CN" b="0" i="0" dirty="0" smtClean="0"/>
                      <m:t>||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𝑏𝑏</m:t>
                    </m:r>
                    <m: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𝑐𝑐</m:t>
                        </m:r>
                      </m:e>
                    </m:d>
                    <m: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𝑑𝑑</m:t>
                    </m:r>
                  </m:oMath>
                </a14:m>
                <a:r>
                  <a:rPr lang="zh-CN" altLang="en-US" dirty="0"/>
                  <a:t>为常数</a:t>
                </a:r>
                <a:endParaRPr lang="en-US" altLang="zh-CN" dirty="0"/>
              </a:p>
              <a:p>
                <a:r>
                  <a:rPr kumimoji="1" lang="zh-CN" altLang="en-US" dirty="0"/>
                  <a:t>目标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的碰撞即最后一步的（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a</a:t>
                </a:r>
                <a:r>
                  <a:rPr lang="zh-CN" altLang="en-US" dirty="0"/>
                  <a:t>，</a:t>
                </a:r>
                <a:r>
                  <a:rPr lang="en-US" altLang="zh-CN" i="1" dirty="0"/>
                  <a:t>b</a:t>
                </a:r>
                <a:r>
                  <a:rPr lang="zh-CN" altLang="en-US" dirty="0"/>
                  <a:t>，</a:t>
                </a:r>
                <a:r>
                  <a:rPr lang="en-US" altLang="zh-CN" i="1" dirty="0"/>
                  <a:t>c</a:t>
                </a:r>
                <a:r>
                  <a:rPr lang="zh-CN" altLang="en-US" dirty="0"/>
                  <a:t>，</a:t>
                </a:r>
                <a:r>
                  <a:rPr lang="en-US" altLang="zh-CN" i="1" dirty="0"/>
                  <a:t>d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）的碰撞（模减差分</a:t>
                </a:r>
                <a:r>
                  <a:rPr lang="en-US" altLang="zh-CN" dirty="0"/>
                  <a:t>=0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kumimoji="1" lang="zh-CN" altLang="en-US" dirty="0"/>
                  <a:t>填充后的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消息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需包含</m:t>
                    </m:r>
                  </m:oMath>
                </a14:m>
                <a:r>
                  <a:rPr lang="zh-CN" altLang="en-US" dirty="0"/>
                  <a:t>长度信息</a:t>
                </a:r>
                <a:endParaRPr lang="en-US" altLang="zh-CN" dirty="0"/>
              </a:p>
              <a:p>
                <a:r>
                  <a:rPr kumimoji="1" lang="zh-CN" altLang="en-US" dirty="0"/>
                  <a:t>碰撞：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zh-CN" altLang="en-US" dirty="0"/>
                  <a:t>差分非零，且最后一步的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差分为零</a:t>
                </a:r>
                <a:endParaRPr lang="en-US" altLang="zh-CN" dirty="0"/>
              </a:p>
              <a:p>
                <a:r>
                  <a:rPr lang="zh-CN" altLang="en-US" dirty="0"/>
                  <a:t>复杂度上界（生日攻击）：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MD5</a:t>
                </a:r>
                <a:r>
                  <a:rPr lang="zh-CN" altLang="en-US" dirty="0"/>
                  <a:t>：两个消息分块的碰撞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7BC05E-A4C5-4E2F-A0A1-B6B60DEA9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945" y="1196752"/>
                <a:ext cx="11334263" cy="5182014"/>
              </a:xfrm>
              <a:blipFill>
                <a:blip r:embed="rId2"/>
                <a:stretch>
                  <a:fillRect l="-699" t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E47FFF-BE0E-4AEF-92E1-30BA2A68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23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7E359-1C5F-4507-B4B7-0B957081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1659" y="4616066"/>
            <a:ext cx="2613304" cy="1931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22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B6640-3ADA-0B47-995E-50A187EE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雪崩效应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82C278-CCD0-5D41-AF0A-F418871281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956" y="1200324"/>
                <a:ext cx="5062654" cy="497544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kumimoji="1" lang="zh-CN" altLang="en-US" b="0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b="0" dirty="0"/>
                  <a:t>有</a:t>
                </a:r>
                <a:r>
                  <a:rPr kumimoji="1" lang="en-US" altLang="zh-CN" b="0" dirty="0"/>
                  <a:t>1-bit</a:t>
                </a:r>
                <a:r>
                  <a:rPr kumimoji="1" lang="zh-CN" altLang="en-US" b="0" dirty="0"/>
                  <a:t>不同，则</a:t>
                </a:r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⋘3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</m:t>
                    </m:r>
                  </m:oMath>
                </a14:m>
                <a:endParaRPr kumimoji="1" lang="zh-CN" alt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⋘3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⋘7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⋘11</m:t>
                    </m:r>
                  </m:oMath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⋘19</m:t>
                    </m:r>
                  </m:oMath>
                </a14:m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82C278-CCD0-5D41-AF0A-F418871281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956" y="1200324"/>
                <a:ext cx="5062654" cy="4975448"/>
              </a:xfrm>
              <a:blipFill>
                <a:blip r:embed="rId3"/>
                <a:stretch>
                  <a:fillRect l="-1083" t="-1348" r="-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85922F-B804-CD40-A34A-89DED921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24</a:t>
            </a:fld>
            <a:endParaRPr lang="zh-CN" alt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B26069-D99B-5740-932F-A2165A93F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0770" y="1200324"/>
                <a:ext cx="5736262" cy="49754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1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最高位不同</a:t>
                </a:r>
                <a:endParaRPr kumimoji="1" lang="en-US" altLang="zh-CN" dirty="0">
                  <a:latin typeface="Times" panose="02020603050405020304" pitchFamily="18" charset="0"/>
                  <a:ea typeface="宋体" panose="02010600030101010101" pitchFamily="2" charset="-122"/>
                  <a:cs typeface="Times" panose="02020603050405020304" pitchFamily="18" charset="0"/>
                </a:endParaRPr>
              </a:p>
              <a:p>
                <a:r>
                  <a:rPr kumimoji="1" lang="zh-CN" altLang="en-US" dirty="0"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其它位不同</a:t>
                </a:r>
                <a:endParaRPr kumimoji="1" lang="en-US" altLang="zh-CN" dirty="0">
                  <a:latin typeface="Times" panose="02020603050405020304" pitchFamily="18" charset="0"/>
                  <a:ea typeface="宋体" panose="02010600030101010101" pitchFamily="2" charset="-122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 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VS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zh-CN" altLang="en-US" dirty="0">
                  <a:latin typeface="Times" panose="02020603050405020304" pitchFamily="18" charset="0"/>
                  <a:ea typeface="宋体" panose="02010600030101010101" pitchFamily="2" charset="-122"/>
                  <a:cs typeface="Times" panose="02020603050405020304" pitchFamily="18" charset="0"/>
                </a:endParaRPr>
              </a:p>
              <a:p>
                <a:r>
                  <a:rPr kumimoji="1" lang="zh-CN" altLang="en-US" dirty="0"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雪崩效应受到模加运算和轮函数的影响</a:t>
                </a:r>
                <a:endParaRPr kumimoji="1" lang="en-US" altLang="zh-CN" dirty="0">
                  <a:latin typeface="Times" panose="02020603050405020304" pitchFamily="18" charset="0"/>
                  <a:ea typeface="宋体" panose="02010600030101010101" pitchFamily="2" charset="-122"/>
                  <a:cs typeface="Times" panose="02020603050405020304" pitchFamily="18" charset="0"/>
                </a:endParaRPr>
              </a:p>
              <a:p>
                <a:r>
                  <a:rPr kumimoji="1" lang="zh-CN" altLang="en-US" dirty="0"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差分形式？异或差分？模减差分？</a:t>
                </a:r>
                <a:endParaRPr kumimoji="1" lang="en-US" altLang="zh-CN" dirty="0">
                  <a:latin typeface="Times" panose="02020603050405020304" pitchFamily="18" charset="0"/>
                  <a:ea typeface="宋体" panose="02010600030101010101" pitchFamily="2" charset="-122"/>
                  <a:cs typeface="Times" panose="02020603050405020304" pitchFamily="18" charset="0"/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B26069-D99B-5740-932F-A2165A93F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70" y="1200324"/>
                <a:ext cx="5736262" cy="4975448"/>
              </a:xfrm>
              <a:prstGeom prst="rect">
                <a:avLst/>
              </a:prstGeom>
              <a:blipFill>
                <a:blip r:embed="rId4"/>
                <a:stretch>
                  <a:fillRect l="-1382" t="-1593" r="-1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06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86405-DAD9-CF40-89CE-9D9344C7F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92814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差分的定义</a:t>
            </a:r>
            <a:r>
              <a:rPr kumimoji="1" lang="en-US" altLang="zh-CN" dirty="0">
                <a:solidFill>
                  <a:srgbClr val="C00000"/>
                </a:solidFill>
              </a:rPr>
              <a:t>——</a:t>
            </a:r>
            <a:r>
              <a:rPr kumimoji="1" lang="zh-CN" altLang="en-US" dirty="0">
                <a:solidFill>
                  <a:srgbClr val="C00000"/>
                </a:solidFill>
              </a:rPr>
              <a:t>带符号</a:t>
            </a:r>
            <a:r>
              <a:rPr kumimoji="1" lang="zh-CN" altLang="en-US" dirty="0">
                <a:solidFill>
                  <a:schemeClr val="tx1"/>
                </a:solidFill>
              </a:rPr>
              <a:t>的差分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E89031-32AE-674A-BFE5-8CC440CDD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014189"/>
                <a:ext cx="10883590" cy="5441159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sz="2400" dirty="0"/>
                  <a:t>模减差分举例： 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p>
                        </m:s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endParaRPr kumimoji="1" lang="en-US" altLang="zh-CN" sz="2400" dirty="0"/>
              </a:p>
              <a:p>
                <a:r>
                  <a:rPr kumimoji="1" lang="zh-CN" altLang="en-US" sz="2400" dirty="0"/>
                  <a:t>记</a:t>
                </a:r>
                <a14:m>
                  <m:oMath xmlns:m="http://schemas.openxmlformats.org/officeDocument/2006/math"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32−</m:t>
                    </m:r>
                    <m:r>
                      <m:rPr>
                        <m:sty m:val="p"/>
                      </m:rPr>
                      <a:rPr kumimoji="1" lang="en-US" altLang="zh-CN" sz="2400">
                        <a:latin typeface="Cambria Math" panose="02040503050406030204" pitchFamily="18" charset="0"/>
                      </a:rPr>
                      <m:t>bit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的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高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低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，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′=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高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低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:r>
                  <a:rPr kumimoji="1" lang="zh-CN" altLang="en-US" sz="2400" dirty="0"/>
                  <a:t>情况</a:t>
                </a:r>
                <a:r>
                  <a:rPr kumimoji="1" lang="en-US" altLang="zh-CN" sz="2400" dirty="0"/>
                  <a:t>1</a:t>
                </a:r>
                <a:r>
                  <a:rPr kumimoji="1" lang="zh-CN" altLang="en-US" sz="2400" dirty="0"/>
                  <a:t>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2400" dirty="0"/>
                  <a:t>	</a:t>
                </a:r>
                <a:r>
                  <a:rPr kumimoji="1" lang="zh-CN" altLang="en-US" sz="240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		</a:t>
                </a:r>
              </a:p>
              <a:p>
                <a:r>
                  <a:rPr kumimoji="1" lang="zh-CN" altLang="en-US" sz="2400" dirty="0"/>
                  <a:t>情况</a:t>
                </a:r>
                <a:r>
                  <a:rPr kumimoji="1" lang="en-US" altLang="zh-CN" sz="2400" dirty="0"/>
                  <a:t>2</a:t>
                </a:r>
                <a:r>
                  <a:rPr kumimoji="1" lang="zh-CN" altLang="en-US" sz="2400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1011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2400" dirty="0"/>
                  <a:t>	</a:t>
                </a:r>
                <a:r>
                  <a:rPr kumimoji="1" lang="zh-CN" altLang="en-US" sz="24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0100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sz="2400" dirty="0"/>
              </a:p>
              <a:p>
                <a:r>
                  <a:rPr kumimoji="1" lang="zh-CN" altLang="en-US" sz="2400" dirty="0">
                    <a:solidFill>
                      <a:prstClr val="black"/>
                    </a:solidFill>
                  </a:rPr>
                  <a:t>情况</a:t>
                </a:r>
                <a:r>
                  <a:rPr kumimoji="1" lang="en-US" altLang="zh-CN" sz="2400" dirty="0">
                    <a:solidFill>
                      <a:prstClr val="black"/>
                    </a:solidFill>
                  </a:rPr>
                  <a:t> …</a:t>
                </a:r>
                <a:r>
                  <a:rPr kumimoji="1" lang="en-US" altLang="zh-CN" sz="2400" dirty="0"/>
                  <a:t>		 	</a:t>
                </a:r>
              </a:p>
              <a:p>
                <a:r>
                  <a:rPr kumimoji="1" lang="zh-CN" altLang="en-US" sz="2400" dirty="0">
                    <a:highlight>
                      <a:srgbClr val="FFFF00"/>
                    </a:highlight>
                  </a:rPr>
                  <a:t>受进位、借位的影响</a:t>
                </a:r>
                <a:endParaRPr kumimoji="1" lang="en-US" altLang="zh-CN" sz="2400" dirty="0">
                  <a:highlight>
                    <a:srgbClr val="FFFF00"/>
                  </a:highlight>
                </a:endParaRPr>
              </a:p>
              <a:p>
                <a:r>
                  <a:rPr kumimoji="1" lang="zh-CN" altLang="en-US" sz="2400" b="0" dirty="0"/>
                  <a:t>带符号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sz="2400" i="1" smtClean="0">
                        <a:latin typeface="Cambria Math" panose="02040503050406030204" pitchFamily="18" charset="0"/>
                      </a:rPr>
                      <m:t>差分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sz="2400" dirty="0"/>
                  <a:t>表示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zh-CN" altLang="en-US" sz="2400" dirty="0"/>
                  <a:t>的第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sz="2400" dirty="0"/>
                  <a:t>位由</a:t>
                </a:r>
                <a:r>
                  <a:rPr kumimoji="1" lang="en-US" altLang="zh-CN" sz="2400" dirty="0"/>
                  <a:t>0</a:t>
                </a:r>
                <a:r>
                  <a:rPr kumimoji="1" lang="zh-CN" altLang="en-US" sz="2400" dirty="0"/>
                  <a:t>变为</a:t>
                </a:r>
                <a:r>
                  <a:rPr kumimoji="1" lang="en-US" altLang="zh-CN" sz="2400" dirty="0"/>
                  <a:t>1</a:t>
                </a:r>
                <a:r>
                  <a:rPr kumimoji="1"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[−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nor/>
                      </m:rPr>
                      <a:rPr kumimoji="1" lang="zh-CN" altLang="en-US" sz="2400" dirty="0"/>
                      <m:t>表示第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nor/>
                      </m:rPr>
                      <a:rPr kumimoji="1" lang="zh-CN" altLang="en-US" sz="2400" dirty="0"/>
                      <m:t>位由</m:t>
                    </m:r>
                    <m:r>
                      <m:rPr>
                        <m:nor/>
                      </m:rPr>
                      <a:rPr kumimoji="1" lang="en-US" altLang="zh-CN" sz="2400" b="0" i="0" dirty="0" smtClean="0"/>
                      <m:t>1</m:t>
                    </m:r>
                    <m:r>
                      <m:rPr>
                        <m:nor/>
                      </m:rPr>
                      <a:rPr kumimoji="1" lang="zh-CN" altLang="en-US" sz="2400" dirty="0"/>
                      <m:t>变为</m:t>
                    </m:r>
                    <m:r>
                      <m:rPr>
                        <m:nor/>
                      </m:rPr>
                      <a:rPr kumimoji="1" lang="en-US" altLang="zh-CN" sz="2400" b="0" i="0" dirty="0" smtClean="0"/>
                      <m:t>0</m:t>
                    </m:r>
                  </m:oMath>
                </a14:m>
                <a:endParaRPr kumimoji="1" lang="en-US" altLang="zh-CN" sz="2400" dirty="0"/>
              </a:p>
              <a:p>
                <a:pPr marL="0" indent="0">
                  <a:buNone/>
                </a:pPr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E89031-32AE-674A-BFE5-8CC440CDD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014189"/>
                <a:ext cx="10883590" cy="5441159"/>
              </a:xfrm>
              <a:blipFill>
                <a:blip r:embed="rId3"/>
                <a:stretch>
                  <a:fillRect l="-504" t="-1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C3151A-6FCA-7347-BB39-FC6E342C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25</a:t>
            </a:fld>
            <a:endParaRPr lang="zh-CN" alt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BF1E3D-8F23-5147-B78B-4AF94A6208F5}"/>
                  </a:ext>
                </a:extLst>
              </p:cNvPr>
              <p:cNvSpPr/>
              <p:nvPr/>
            </p:nvSpPr>
            <p:spPr>
              <a:xfrm>
                <a:off x="9613033" y="4383540"/>
                <a:ext cx="1351652" cy="52905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比特级</m:t>
                      </m:r>
                    </m:oMath>
                  </m:oMathPara>
                </a14:m>
                <a:endParaRPr lang="zh-CN" alt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BF1E3D-8F23-5147-B78B-4AF94A620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033" y="4383540"/>
                <a:ext cx="1351652" cy="529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92E1302-21D5-6A4D-B1B1-00F7DD6845B3}"/>
                  </a:ext>
                </a:extLst>
              </p:cNvPr>
              <p:cNvSpPr/>
              <p:nvPr/>
            </p:nvSpPr>
            <p:spPr>
              <a:xfrm>
                <a:off x="9253960" y="5015442"/>
                <a:ext cx="2069797" cy="52905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传播规则</m:t>
                      </m:r>
                      <m:r>
                        <a:rPr lang="zh-CN" altLang="en-US" sz="2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lang="zh-CN" alt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92E1302-21D5-6A4D-B1B1-00F7DD684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960" y="5015442"/>
                <a:ext cx="2069797" cy="529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27371C-B9E5-4145-850B-D855F236B3D3}"/>
                  </a:ext>
                </a:extLst>
              </p:cNvPr>
              <p:cNvSpPr/>
              <p:nvPr/>
            </p:nvSpPr>
            <p:spPr>
              <a:xfrm>
                <a:off x="3079313" y="6228446"/>
                <a:ext cx="7366120" cy="95994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异或差分和模减差分均无法准确刻画差异传播</a:t>
                </a:r>
                <a:endParaRPr lang="en-US" altLang="zh-CN" sz="2800" i="1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带符号的</m:t>
                      </m:r>
                      <m:r>
                        <a:rPr lang="zh-CN" altLang="en-US" sz="2800" i="1" smtClean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差分</m:t>
                      </m:r>
                      <m:r>
                        <a:rPr lang="zh-CN" altLang="en-US" sz="2800" i="1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刻画不同</m:t>
                      </m:r>
                      <m:r>
                        <a:rPr lang="zh-CN" altLang="en-US" sz="2800" i="1" smtClean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比特</m:t>
                      </m:r>
                      <m:r>
                        <a:rPr lang="zh-CN" altLang="en-US" sz="2800" i="1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800" i="1" smtClean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位置</m:t>
                      </m:r>
                      <m:r>
                        <a:rPr lang="zh-CN" altLang="en-US" sz="2800" i="1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lang="zh-CN" altLang="en-US" sz="2800" i="1" smtClean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符号</m:t>
                      </m:r>
                    </m:oMath>
                  </m:oMathPara>
                </a14:m>
                <a:endParaRPr lang="zh-CN" altLang="en-US" sz="2800" b="0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27371C-B9E5-4145-850B-D855F236B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13" y="6228446"/>
                <a:ext cx="7366120" cy="959943"/>
              </a:xfrm>
              <a:prstGeom prst="rect">
                <a:avLst/>
              </a:prstGeom>
              <a:blipFill>
                <a:blip r:embed="rId6"/>
                <a:stretch>
                  <a:fillRect l="-909" t="-8176" r="-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FEA1A0A-290C-4F4B-945E-AEA6D02D2A49}"/>
                  </a:ext>
                </a:extLst>
              </p:cNvPr>
              <p:cNvSpPr/>
              <p:nvPr/>
            </p:nvSpPr>
            <p:spPr>
              <a:xfrm>
                <a:off x="7639985" y="2441164"/>
                <a:ext cx="28054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−19,22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FEA1A0A-290C-4F4B-945E-AEA6D02D2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985" y="2441164"/>
                <a:ext cx="280544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F7737C2-219C-3945-8BD8-9617FC4CEE61}"/>
                  </a:ext>
                </a:extLst>
              </p:cNvPr>
              <p:cNvSpPr/>
              <p:nvPr/>
            </p:nvSpPr>
            <p:spPr>
              <a:xfrm>
                <a:off x="7294543" y="3641290"/>
                <a:ext cx="35893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19,20,−21,22</m:t>
                          </m:r>
                        </m:e>
                      </m:d>
                    </m:oMath>
                  </m:oMathPara>
                </a14:m>
                <a:endParaRPr kumimoji="1" lang="zh-CN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F7737C2-219C-3945-8BD8-9617FC4CE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43" y="3641290"/>
                <a:ext cx="35893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22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B57F49A-07B3-4A01-86AE-73855FB8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8" y="1116784"/>
            <a:ext cx="10502522" cy="49945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2616CB1-D15D-DC4C-86B0-A02924CA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过布尔函数的传播特性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90881E-7E8C-E145-A18C-FBFBFEC0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26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35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C8F079-88AC-4B4B-97C9-1AA47234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27</a:t>
            </a:fld>
            <a:endParaRPr lang="zh-CN" alt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550F44-97A3-42BE-B10B-816FDCF9B5BE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[31]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kumimoji="1"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均无差分</a:t>
                </a:r>
                <a:endParaRPr kumimoji="1"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则要使得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无差分</a:t>
                </a:r>
                <a:endParaRPr kumimoji="1"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</m:sSub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⋘7</m:t>
                      </m:r>
                    </m:oMath>
                  </m:oMathPara>
                </a14:m>
                <a:endParaRPr kumimoji="1"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可设置充分条件为（ ）</a:t>
                </a:r>
                <a:endParaRPr kumimoji="1"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550F44-97A3-42BE-B10B-816FDCF9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1250" b="-2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6339D13-C7C4-4255-A741-31746CBB60BA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438400" y="278606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0,31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0,31</m:t>
                          </m:r>
                        </m:sub>
                      </m:sSub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6339D13-C7C4-4255-A741-31746CBB6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438400" y="2786063"/>
                <a:ext cx="8534400" cy="6429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529D612-3708-4580-A740-8B3A6C56FDB9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0,31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529D612-3708-4580-A740-8B3A6C56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blipFill>
                <a:blip r:embed="rId24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020D62-8AE9-4A66-A28C-33117382AE7D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438400" y="450056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0,31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020D62-8AE9-4A66-A28C-33117382A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438400" y="4500563"/>
                <a:ext cx="8534400" cy="6429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E8BDB45-BEE1-40F0-9533-048D17A6AB3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不可能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F837EC6-B4DC-4A8C-818A-7FA6DE04F1C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>
              <a:alpha val="21000"/>
            </a:srgbClr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7454A4D-C866-48E3-90BE-E55A43AA9B2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>
              <a:alpha val="21000"/>
            </a:srgbClr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EDECE0D-290E-4270-8BAC-3D8540F14D4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>
              <a:alpha val="21000"/>
            </a:srgbClr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6F187F9-B1B4-458A-9DFA-D7F001439F1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>
              <a:alpha val="21000"/>
            </a:srgbClr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D518B54-2C98-4A79-97E4-C5228648F35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>
              <a:alpha val="21000"/>
            </a:srgbClr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1EF8694-8870-4CF9-8BC4-CE1DD8E66996}"/>
                  </a:ext>
                </a:extLst>
              </p:cNvPr>
              <p:cNvSpPr/>
              <p:nvPr/>
            </p:nvSpPr>
            <p:spPr>
              <a:xfrm>
                <a:off x="6201754" y="3132943"/>
                <a:ext cx="29602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要使得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有差分呢？</a:t>
                </a:r>
                <a:endParaRPr kumimoji="1" lang="en-US" altLang="zh-CN" sz="24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1EF8694-8870-4CF9-8BC4-CE1DD8E66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54" y="3132943"/>
                <a:ext cx="2960298" cy="461665"/>
              </a:xfrm>
              <a:prstGeom prst="rect">
                <a:avLst/>
              </a:prstGeom>
              <a:blipFill>
                <a:blip r:embed="rId27"/>
                <a:stretch>
                  <a:fillRect l="-3086" t="-14474" r="-226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BED9032C-53B9-4D20-9685-717CB44E5925}"/>
              </a:ext>
            </a:extLst>
          </p:cNvPr>
          <p:cNvSpPr/>
          <p:nvPr/>
        </p:nvSpPr>
        <p:spPr>
          <a:xfrm>
            <a:off x="7442874" y="4396670"/>
            <a:ext cx="47411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可设置条件，</a:t>
            </a:r>
            <a:r>
              <a:rPr lang="zh-CN" altLang="en-US" sz="2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消除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差分！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73EDB3-1E3A-4402-A8F3-805205C2FD5F}"/>
              </a:ext>
            </a:extLst>
          </p:cNvPr>
          <p:cNvSpPr/>
          <p:nvPr/>
        </p:nvSpPr>
        <p:spPr>
          <a:xfrm>
            <a:off x="7541589" y="4886836"/>
            <a:ext cx="45436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亦可设置条件，</a:t>
            </a:r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产生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差分！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A96AC95-51FA-477A-B4B4-060059008B9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7" name="TitleBackground">
              <a:extLst>
                <a:ext uri="{FF2B5EF4-FFF2-40B4-BE49-F238E27FC236}">
                  <a16:creationId xmlns:a16="http://schemas.microsoft.com/office/drawing/2014/main" id="{4AEC0ED2-68E0-4196-A2A6-1328BBBF706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ColorBlock">
              <a:extLst>
                <a:ext uri="{FF2B5EF4-FFF2-40B4-BE49-F238E27FC236}">
                  <a16:creationId xmlns:a16="http://schemas.microsoft.com/office/drawing/2014/main" id="{DC1C8F4A-DE8E-423D-B814-BB0D73BDB43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TypeText">
              <a:extLst>
                <a:ext uri="{FF2B5EF4-FFF2-40B4-BE49-F238E27FC236}">
                  <a16:creationId xmlns:a16="http://schemas.microsoft.com/office/drawing/2014/main" id="{841500F0-08C1-44D6-B4F1-C57A3B75E77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0" name="TipText">
              <a:extLst>
                <a:ext uri="{FF2B5EF4-FFF2-40B4-BE49-F238E27FC236}">
                  <a16:creationId xmlns:a16="http://schemas.microsoft.com/office/drawing/2014/main" id="{1472D986-C4B4-431A-8879-E31CA135E0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D394B6D-8E11-48DF-9950-00689A806A5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66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B28C4-A3A9-AF4B-8FBC-AF1B10C3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过模加运算的传播特性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1C9893-FC90-7745-BFEA-F5A03873E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比特级刻画，通过设置条件，确定模加运算的输出差分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举例：若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[3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[32]</m:t>
                    </m:r>
                  </m:oMath>
                </a14:m>
                <a:r>
                  <a:rPr kumimoji="1" lang="zh-CN" altLang="en-US" dirty="0"/>
                  <a:t>，则要使得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无差分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⋘7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可设置充分条件为？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0,3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0,3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通过设置条件让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差分保持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zh-CN" altLang="en-US" dirty="0"/>
                          <m:t>要使得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en-US" altLang="zh-CN" dirty="0"/>
                          <m:t> 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</m:sSub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kumimoji="1" lang="zh-CN" altLang="en-US" dirty="0"/>
                          <m:t>可设置充分条件为</m:t>
                        </m:r>
                        <m:r>
                          <m:rPr>
                            <m:nor/>
                          </m:rPr>
                          <a:rPr kumimoji="1" lang="zh-CN" altLang="en-US" b="0" i="0" dirty="0" smtClean="0"/>
                          <m:t>？</m:t>
                        </m:r>
                        <m:r>
                          <m:rPr>
                            <m:nor/>
                          </m:rPr>
                          <a:rPr kumimoji="1" lang="en-US" altLang="zh-CN" dirty="0"/>
                          <m:t> </m:t>
                        </m:r>
                      </m:e>
                      <m:sub/>
                    </m:sSub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0,3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0,3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1C9893-FC90-7745-BFEA-F5A03873E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5" t="-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F3226-1D68-4B4C-946C-82C283B7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28</a:t>
            </a:fld>
            <a:endParaRPr lang="zh-CN" altLang="en-US" dirty="0">
              <a:solidFill>
                <a:srgbClr val="464653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0CC098-495C-974C-B11A-5B63944A6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268" y="36762"/>
            <a:ext cx="4279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2152D-8582-4944-9228-E52E7148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教学内容和教学目标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D89610F1-F158-2E44-BE95-718F46B7BD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619752"/>
              </p:ext>
            </p:extLst>
          </p:nvPr>
        </p:nvGraphicFramePr>
        <p:xfrm>
          <a:off x="914400" y="1196975"/>
          <a:ext cx="103632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5DB2A-8368-C243-8762-76793F6E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3</a:t>
            </a:fld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9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F740A9-3702-1141-A569-9FA181BFA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600" dirty="0"/>
              <a:t>对</a:t>
            </a:r>
            <a:r>
              <a:rPr lang="en-US" altLang="zh-CN" sz="6600" dirty="0"/>
              <a:t>MD</a:t>
            </a:r>
            <a:r>
              <a:rPr lang="zh-CN" altLang="en-US" sz="6600"/>
              <a:t>结构的第二原像攻击</a:t>
            </a:r>
            <a:endParaRPr kumimoji="1"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E8020D3-99B9-1449-A8FF-E58F28502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EA4E3F-DE18-FA47-9795-88448209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02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733" y="2662492"/>
            <a:ext cx="62484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cap="none" dirty="0">
                <a:solidFill>
                  <a:prstClr val="black"/>
                </a:solidFill>
                <a:ea typeface="宋体" panose="02010600030101010101" pitchFamily="2" charset="-122"/>
              </a:rPr>
              <a:t>Merkle </a:t>
            </a:r>
            <a:r>
              <a:rPr lang="en-US" altLang="zh-CN" dirty="0"/>
              <a:t>-</a:t>
            </a:r>
            <a:r>
              <a:rPr lang="en-US" altLang="zh-CN" sz="2800" cap="none" dirty="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cap="none" dirty="0" err="1">
                <a:solidFill>
                  <a:prstClr val="black"/>
                </a:solidFill>
                <a:ea typeface="宋体" panose="02010600030101010101" pitchFamily="2" charset="-122"/>
              </a:rPr>
              <a:t>Damgård</a:t>
            </a:r>
            <a:r>
              <a:rPr lang="en-US" altLang="zh-CN" sz="2800" cap="none" dirty="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 dirty="0"/>
              <a:t>（</a:t>
            </a:r>
            <a:r>
              <a:rPr lang="en-US" altLang="zh-CN" dirty="0"/>
              <a:t>MD</a:t>
            </a:r>
            <a:r>
              <a:rPr lang="zh-CN" altLang="en-US" dirty="0"/>
              <a:t>）结构</a:t>
            </a:r>
          </a:p>
        </p:txBody>
      </p:sp>
      <p:sp>
        <p:nvSpPr>
          <p:cNvPr id="7270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1989</a:t>
            </a:r>
            <a:r>
              <a:rPr lang="zh-CN" altLang="en-US" dirty="0"/>
              <a:t>年</a:t>
            </a:r>
            <a:r>
              <a:rPr lang="en-US" altLang="zh-CN" dirty="0"/>
              <a:t>CRYPTO</a:t>
            </a:r>
            <a:r>
              <a:rPr lang="zh-CN" altLang="en-US" dirty="0"/>
              <a:t>，</a:t>
            </a:r>
            <a:r>
              <a:rPr lang="en-US" altLang="zh-CN" dirty="0" err="1"/>
              <a:t>Merkle</a:t>
            </a:r>
            <a:r>
              <a:rPr lang="zh-CN" altLang="en-US" dirty="0"/>
              <a:t>和</a:t>
            </a:r>
            <a:r>
              <a:rPr lang="en-US" altLang="zh-CN" dirty="0" err="1"/>
              <a:t>Damg</a:t>
            </a:r>
            <a:r>
              <a:rPr lang="en-US" altLang="zh-CN" dirty="0" err="1">
                <a:cs typeface="Times New Roman" pitchFamily="18" charset="0"/>
              </a:rPr>
              <a:t>å</a:t>
            </a:r>
            <a:r>
              <a:rPr lang="en-US" altLang="zh-CN" dirty="0" err="1"/>
              <a:t>rd</a:t>
            </a:r>
            <a:r>
              <a:rPr lang="zh-CN" altLang="en-US" dirty="0"/>
              <a:t>独立给出利用定长压缩函数（输入消息长度固定）构造杂凑函数的方法</a:t>
            </a:r>
            <a:endParaRPr lang="en-US" altLang="zh-CN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9BF5A1D-85FD-214D-8C8C-20A496DDDD90}"/>
              </a:ext>
            </a:extLst>
          </p:cNvPr>
          <p:cNvSpPr/>
          <p:nvPr/>
        </p:nvSpPr>
        <p:spPr>
          <a:xfrm>
            <a:off x="4871864" y="3741024"/>
            <a:ext cx="720080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6EB0E4E-D053-2140-8A28-E93D701B4742}"/>
                  </a:ext>
                </a:extLst>
              </p:cNvPr>
              <p:cNvSpPr txBox="1"/>
              <p:nvPr/>
            </p:nvSpPr>
            <p:spPr>
              <a:xfrm>
                <a:off x="1271464" y="2874416"/>
                <a:ext cx="3048014" cy="2160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eaLnBrk="0" hangingPunct="0">
                  <a:spcBef>
                    <a:spcPct val="20000"/>
                  </a:spcBef>
                  <a:buClr>
                    <a:srgbClr val="C00000"/>
                  </a:buClr>
                  <a:buSzPct val="80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𝐼𝑉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kumimoji="1" lang="en-US" altLang="zh-CN" sz="2400" dirty="0">
                  <a:solidFill>
                    <a:prstClr val="black"/>
                  </a:solidFill>
                  <a:latin typeface="Times New Roman" pitchFamily="18" charset="0"/>
                </a:endParaRPr>
              </a:p>
              <a:p>
                <a:pPr lvl="0" eaLnBrk="0" hangingPunct="0">
                  <a:spcBef>
                    <a:spcPct val="20000"/>
                  </a:spcBef>
                  <a:buClr>
                    <a:srgbClr val="C00000"/>
                  </a:buClr>
                  <a:buSzPct val="80000"/>
                </a:pP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kumimoji="1"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eaLnBrk="0" hangingPunct="0">
                  <a:spcBef>
                    <a:spcPct val="20000"/>
                  </a:spcBef>
                  <a:buClr>
                    <a:srgbClr val="C0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eaLnBrk="0" hangingPunct="0">
                  <a:spcBef>
                    <a:spcPct val="20000"/>
                  </a:spcBef>
                  <a:buClr>
                    <a:srgbClr val="C0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|=</m:t>
                      </m:r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eaLnBrk="0" hangingPunct="0">
                  <a:spcBef>
                    <a:spcPct val="20000"/>
                  </a:spcBef>
                  <a:buClr>
                    <a:srgbClr val="C00000"/>
                  </a:buClr>
                  <a:buSzPct val="80000"/>
                </a:pP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6EB0E4E-D053-2140-8A28-E93D701B4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874416"/>
                <a:ext cx="3048014" cy="2160591"/>
              </a:xfrm>
              <a:prstGeom prst="rect">
                <a:avLst/>
              </a:prstGeom>
              <a:blipFill>
                <a:blip r:embed="rId3"/>
                <a:stretch>
                  <a:fillRect l="-1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1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0F3A9A-9969-F64A-90AE-78CFDFDF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MD</a:t>
            </a:r>
            <a:r>
              <a:rPr kumimoji="1" lang="zh-CN" altLang="en-US" dirty="0"/>
              <a:t>结构的特点之一</a:t>
            </a:r>
            <a:r>
              <a:rPr kumimoji="1" lang="en-US" altLang="zh-CN" dirty="0"/>
              <a:t>(</a:t>
            </a:r>
            <a:r>
              <a:rPr kumimoji="1" lang="zh-CN" altLang="en-US" dirty="0"/>
              <a:t>略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12185B3-2883-0445-A6EE-F78AA4345B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96752"/>
                <a:ext cx="10363200" cy="5521040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单链结构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每次压缩函数的计算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只</a:t>
                </a:r>
                <a:r>
                  <a:rPr kumimoji="1" lang="zh-CN" altLang="en-US" dirty="0"/>
                  <a:t>与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前一个</a:t>
                </a:r>
                <a:r>
                  <a:rPr kumimoji="1" lang="zh-CN" altLang="en-US" dirty="0"/>
                  <a:t>链接变量和当前消息分块有关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易于构造二次碰撞、开展长度扩展攻击等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||…|</m:t>
                    </m:r>
                    <m:d>
                      <m:dPr>
                        <m:beg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||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||…|</m:t>
                    </m:r>
                    <m:d>
                      <m:dPr>
                        <m:beg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zh-CN" altLang="en-US" dirty="0"/>
                  <a:t>，则任意消息</a:t>
                </a:r>
                <a:r>
                  <a:rPr kumimoji="1" lang="en-US" altLang="zh-CN" i="1" dirty="0"/>
                  <a:t>x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||…|</m:t>
                    </m:r>
                    <m:d>
                      <m:dPr>
                        <m:beg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𝑝𝑎𝑑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||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||…|</m:t>
                    </m:r>
                    <m:d>
                      <m:dPr>
                        <m:beg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𝑝𝑎𝑑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12185B3-2883-0445-A6EE-F78AA4345B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96752"/>
                <a:ext cx="10363200" cy="5521040"/>
              </a:xfrm>
              <a:blipFill>
                <a:blip r:embed="rId2"/>
                <a:stretch>
                  <a:fillRect l="-765" t="-1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E3F8C8BA-84F5-41D7-B695-D8CBC46E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740" y="0"/>
            <a:ext cx="4391037" cy="19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CFC801-4559-4FBF-A142-8DCA0F38BB2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6854" y="4203402"/>
            <a:ext cx="4562490" cy="23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B4810-BA31-6D49-96FF-FBD99364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MD</a:t>
            </a:r>
            <a:r>
              <a:rPr lang="zh-CN" altLang="en-US" dirty="0"/>
              <a:t>结构的常见攻击</a:t>
            </a:r>
            <a:r>
              <a:rPr lang="en-US" altLang="zh-CN" dirty="0"/>
              <a:t>——</a:t>
            </a:r>
            <a:r>
              <a:rPr lang="zh-CN" altLang="en-US" dirty="0"/>
              <a:t>多碰撞攻击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879CEE-2981-4F41-A3AB-4F6F68862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553" y="1196752"/>
                <a:ext cx="11277600" cy="551935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Crypto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2004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Joux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Multicollisions</a:t>
                </a:r>
                <a:r>
                  <a:rPr lang="en-US" altLang="zh-CN" dirty="0"/>
                  <a:t> in Iterated Hash Functions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Application to Cascaded Constructions</a:t>
                </a:r>
              </a:p>
              <a:p>
                <a:r>
                  <a:rPr lang="en-US" altLang="zh-CN" dirty="0"/>
                  <a:t>4-</a:t>
                </a:r>
                <a:r>
                  <a:rPr lang="zh-CN" altLang="en-US" dirty="0"/>
                  <a:t>碰撞：</a:t>
                </a:r>
                <a:endParaRPr lang="en-US" altLang="zh-CN" dirty="0"/>
              </a:p>
              <a:p>
                <a:r>
                  <a:rPr lang="zh-CN" altLang="en-US" dirty="0"/>
                  <a:t>找到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个不同的消息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复杂度</a:t>
                </a:r>
                <a:r>
                  <a:rPr lang="en-US" altLang="zh-CN" dirty="0"/>
                  <a:t>2</a:t>
                </a:r>
                <a:r>
                  <a:rPr lang="en-US" altLang="zh-CN" i="1" dirty="0"/>
                  <a:t>*</a:t>
                </a:r>
                <a:r>
                  <a:rPr lang="en-US" altLang="zh-CN" dirty="0"/>
                  <a:t>2</a:t>
                </a:r>
                <a:r>
                  <a:rPr lang="en-US" altLang="zh-CN" i="1" baseline="30000" dirty="0"/>
                  <a:t>n</a:t>
                </a:r>
                <a:r>
                  <a:rPr lang="en-US" altLang="zh-CN" baseline="30000" dirty="0"/>
                  <a:t>/2+1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274320" lvl="1" indent="0">
                  <a:buNone/>
                </a:pPr>
                <a:endParaRPr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879CEE-2981-4F41-A3AB-4F6F68862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553" y="1196752"/>
                <a:ext cx="11277600" cy="5519358"/>
              </a:xfrm>
              <a:blipFill>
                <a:blip r:embed="rId3"/>
                <a:stretch>
                  <a:fillRect l="-703" t="-1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1AE9C3-3B30-FC4A-87F3-54C1CA97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943346"/>
            <a:ext cx="64008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1104ED-BAC5-B846-8301-D08B7B3AE2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70"/>
          <a:stretch/>
        </p:blipFill>
        <p:spPr>
          <a:xfrm>
            <a:off x="5488124" y="4011903"/>
            <a:ext cx="3349352" cy="16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9EBBB7-838C-4FDA-AE4A-90FB28D6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D09C5-75E1-4379-83E0-879119D51412}" type="slidenum">
              <a:rPr lang="zh-CN" altLang="en-US" smtClean="0">
                <a:solidFill>
                  <a:srgbClr val="464653"/>
                </a:solidFill>
              </a:rPr>
              <a:pPr>
                <a:defRPr/>
              </a:pPr>
              <a:t>8</a:t>
            </a:fld>
            <a:endParaRPr lang="zh-CN" alt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4AE2EB-0D57-4ED4-B76E-E3D55677F7EA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基于上述思路，</a:t>
                </a:r>
                <a:r>
                  <a:rPr lang="zh-CN" altLang="en-US" sz="2800" dirty="0"/>
                  <a:t>找到</a:t>
                </a:r>
                <a:r>
                  <a:rPr lang="en-US" altLang="zh-CN" sz="2800" dirty="0"/>
                  <a:t>8</a:t>
                </a:r>
                <a:r>
                  <a:rPr lang="zh-CN" altLang="en-US" sz="2800" dirty="0"/>
                  <a:t>个不同的消息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复杂度</m:t>
                    </m:r>
                  </m:oMath>
                </a14:m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约为（  ）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4AE2EB-0D57-4ED4-B76E-E3D55677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986194E-2AA8-493A-90F9-75975F47350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2*2</a:t>
            </a:r>
            <a:r>
              <a:rPr lang="en-US" altLang="zh-CN" sz="2800" i="1" baseline="30000" dirty="0"/>
              <a:t>n</a:t>
            </a:r>
            <a:r>
              <a:rPr lang="en-US" altLang="zh-CN" sz="2800" baseline="30000" dirty="0"/>
              <a:t>/2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19D293-F29C-47AA-BEE9-3520F369301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3*2</a:t>
            </a:r>
            <a:r>
              <a:rPr lang="en-US" altLang="zh-CN" sz="2800" i="1" baseline="30000" dirty="0"/>
              <a:t>n</a:t>
            </a:r>
            <a:r>
              <a:rPr lang="en-US" altLang="zh-CN" sz="2800" baseline="30000" dirty="0"/>
              <a:t>/2+1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2E46CA-5303-4E78-94F2-3E2ED8AB547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8*2</a:t>
            </a:r>
            <a:r>
              <a:rPr lang="en-US" altLang="zh-CN" sz="2800" i="1" baseline="30000" dirty="0"/>
              <a:t>n</a:t>
            </a:r>
            <a:r>
              <a:rPr lang="en-US" altLang="zh-CN" sz="2800" baseline="30000" dirty="0"/>
              <a:t>/4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82DFD7-B8AD-4F7D-A148-BCC33B6E54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/>
              <a:t>8*2</a:t>
            </a:r>
            <a:r>
              <a:rPr lang="en-US" altLang="zh-CN" sz="2400" i="1" baseline="30000" dirty="0"/>
              <a:t>n</a:t>
            </a:r>
            <a:r>
              <a:rPr lang="en-US" altLang="zh-CN" sz="2400" baseline="30000" dirty="0"/>
              <a:t>/2</a:t>
            </a:r>
            <a:endParaRPr lang="zh-CN" alt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2BEE99-5442-4F68-B95C-B114BBC0962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>
              <a:alpha val="21000"/>
            </a:srgbClr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9BA9034-A4F5-432F-8590-D08369E1495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>
              <a:alpha val="21000"/>
            </a:srgbClr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1ED5A5E-07E7-4514-91C6-113ACF35032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>
              <a:alpha val="21000"/>
            </a:srgbClr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9FB32CC-4C33-48D4-B833-2FBF234F2B9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>
              <a:alpha val="21000"/>
            </a:srgbClr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67A77A7-E7BB-419E-B816-7C6B3870773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>
              <a:alpha val="21000"/>
            </a:srgbClr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AE2CB3B-BC91-4D52-8F83-989225F0FEF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7" name="TitleBackground">
              <a:extLst>
                <a:ext uri="{FF2B5EF4-FFF2-40B4-BE49-F238E27FC236}">
                  <a16:creationId xmlns:a16="http://schemas.microsoft.com/office/drawing/2014/main" id="{C5EA1346-CD44-4205-9A5A-84D811A9A78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ColorBlock">
              <a:extLst>
                <a:ext uri="{FF2B5EF4-FFF2-40B4-BE49-F238E27FC236}">
                  <a16:creationId xmlns:a16="http://schemas.microsoft.com/office/drawing/2014/main" id="{D584E6DA-05B8-4EC0-A22D-C19EC018B6D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TypeText">
              <a:extLst>
                <a:ext uri="{FF2B5EF4-FFF2-40B4-BE49-F238E27FC236}">
                  <a16:creationId xmlns:a16="http://schemas.microsoft.com/office/drawing/2014/main" id="{74A23B2B-B6B5-4BC7-9836-1AAD0186CBB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0" name="TipText">
              <a:extLst>
                <a:ext uri="{FF2B5EF4-FFF2-40B4-BE49-F238E27FC236}">
                  <a16:creationId xmlns:a16="http://schemas.microsoft.com/office/drawing/2014/main" id="{64F50CB2-EDE5-4601-A3FF-243800A8291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5193156-548E-4834-8E0B-D6DD24901DE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37767-42AA-4715-B8CD-B098B087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MD</a:t>
            </a:r>
            <a:r>
              <a:rPr lang="zh-CN" altLang="en-US" dirty="0"/>
              <a:t>结构的常见攻击</a:t>
            </a:r>
            <a:r>
              <a:rPr lang="en-US" altLang="zh-CN" dirty="0"/>
              <a:t>——</a:t>
            </a:r>
            <a:r>
              <a:rPr lang="zh-CN" altLang="en-US" dirty="0"/>
              <a:t>多碰撞攻击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09D340-3029-4A0F-8199-D907B33EBF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96751"/>
                <a:ext cx="10363200" cy="5193031"/>
              </a:xfrm>
            </p:spPr>
            <p:txBody>
              <a:bodyPr>
                <a:normAutofit/>
              </a:bodyPr>
              <a:lstStyle/>
              <a:p>
                <a:pPr lvl="0">
                  <a:buClr>
                    <a:srgbClr val="D34817">
                      <a:lumMod val="75000"/>
                    </a:srgbClr>
                  </a:buClr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多碰撞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altLang="zh-CN" dirty="0"/>
                  <a:t>2</a:t>
                </a:r>
                <a:r>
                  <a:rPr lang="en-US" altLang="zh-CN" i="1" baseline="30000" dirty="0"/>
                  <a:t>k</a:t>
                </a:r>
                <a:r>
                  <a:rPr lang="zh-CN" altLang="en-US" dirty="0"/>
                  <a:t>个消息的碰撞（</a:t>
                </a:r>
                <a:r>
                  <a:rPr lang="en-US" altLang="zh-CN" dirty="0"/>
                  <a:t> 2</a:t>
                </a:r>
                <a:r>
                  <a:rPr lang="en-US" altLang="zh-CN" i="1" baseline="30000" dirty="0"/>
                  <a:t>k </a:t>
                </a:r>
                <a:r>
                  <a:rPr lang="en-US" altLang="zh-CN" dirty="0"/>
                  <a:t>-collision </a:t>
                </a:r>
                <a:r>
                  <a:rPr lang="zh-CN" altLang="en-US" dirty="0"/>
                  <a:t>，注意与</a:t>
                </a:r>
                <a:r>
                  <a:rPr lang="en-US" altLang="zh-CN" dirty="0"/>
                  <a:t>k-sum</a:t>
                </a:r>
                <a:r>
                  <a:rPr lang="zh-CN" altLang="en-US" dirty="0"/>
                  <a:t>区别）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复杂度约为</a:t>
                </a:r>
                <a:r>
                  <a:rPr lang="en-US" altLang="zh-CN" i="1" dirty="0"/>
                  <a:t>k</a:t>
                </a:r>
                <a:r>
                  <a:rPr lang="en-US" altLang="zh-CN" dirty="0"/>
                  <a:t>2</a:t>
                </a:r>
                <a:r>
                  <a:rPr lang="en-US" altLang="zh-CN" i="1" baseline="30000" dirty="0"/>
                  <a:t>n</a:t>
                </a:r>
                <a:r>
                  <a:rPr lang="en-US" altLang="zh-CN" baseline="30000" dirty="0"/>
                  <a:t>/2+1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第二原像攻击：强化</a:t>
                </a:r>
                <a:r>
                  <a:rPr lang="en-US" altLang="zh-CN" dirty="0"/>
                  <a:t>MD</a:t>
                </a:r>
                <a:r>
                  <a:rPr lang="zh-CN" altLang="en-US" dirty="0"/>
                  <a:t>结构</a:t>
                </a:r>
                <a:endParaRPr lang="en-US" altLang="zh-CN" dirty="0"/>
              </a:p>
              <a:p>
                <a:r>
                  <a:rPr lang="zh-CN" altLang="en-US" dirty="0"/>
                  <a:t>特殊结构的杂凑函数的碰撞和第二原像攻击，例如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杂凑函数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SHA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等</m:t>
                    </m:r>
                  </m:oMath>
                </a14:m>
                <a:r>
                  <a:rPr lang="zh-CN" altLang="en-US" dirty="0"/>
                  <a:t>（碰撞攻击练习）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09D340-3029-4A0F-8199-D907B33EB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96751"/>
                <a:ext cx="10363200" cy="5193031"/>
              </a:xfrm>
              <a:blipFill>
                <a:blip r:embed="rId2"/>
                <a:stretch>
                  <a:fillRect l="-1176" t="-1408" b="-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53B09-7F8C-4CD4-97DF-EC140C91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D09C5-75E1-4379-83E0-879119D51412}" type="slidenum">
              <a:rPr kumimoji="0" lang="zh-CN" alt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Rockwell" panose="02060603020205020403"/>
                <a:ea typeface="方正姚体" panose="02010601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100" b="1" i="0" u="none" strike="noStrike" kern="1200" cap="none" spc="-7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Rockwell" panose="02060603020205020403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CBA0D8-FF50-45D3-A216-765FA008A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65" y="2763552"/>
            <a:ext cx="7308304" cy="16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accent1">
            <a:alpha val="21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24885</TotalTime>
  <Words>2139</Words>
  <Application>Microsoft Office PowerPoint</Application>
  <PresentationFormat>宽屏</PresentationFormat>
  <Paragraphs>304</Paragraphs>
  <Slides>28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 Unicode MS</vt:lpstr>
      <vt:lpstr>等线</vt:lpstr>
      <vt:lpstr>方正姚体</vt:lpstr>
      <vt:lpstr>宋体</vt:lpstr>
      <vt:lpstr>微软雅黑</vt:lpstr>
      <vt:lpstr>微软雅黑</vt:lpstr>
      <vt:lpstr>微软雅黑 Light</vt:lpstr>
      <vt:lpstr>Arial</vt:lpstr>
      <vt:lpstr>Calibri</vt:lpstr>
      <vt:lpstr>Cambria Math</vt:lpstr>
      <vt:lpstr>Rockwell</vt:lpstr>
      <vt:lpstr>Rockwell Extra Bold</vt:lpstr>
      <vt:lpstr>Times</vt:lpstr>
      <vt:lpstr>Times New Roman</vt:lpstr>
      <vt:lpstr>Wingdings</vt:lpstr>
      <vt:lpstr>木活字</vt:lpstr>
      <vt:lpstr>2_自定义设计方案</vt:lpstr>
      <vt:lpstr>密码分析学  杂凑函数的安全性分析概述</vt:lpstr>
      <vt:lpstr>回顾</vt:lpstr>
      <vt:lpstr>教学内容和教学目标</vt:lpstr>
      <vt:lpstr>对MD结构的第二原像攻击</vt:lpstr>
      <vt:lpstr>Merkle - Damgård （MD）结构</vt:lpstr>
      <vt:lpstr>MD结构的特点之一(略)</vt:lpstr>
      <vt:lpstr>对MD结构的常见攻击——多碰撞攻击</vt:lpstr>
      <vt:lpstr>PowerPoint 演示文稿</vt:lpstr>
      <vt:lpstr>对MD结构的常见攻击——多碰撞攻击</vt:lpstr>
      <vt:lpstr>对MD结构的第二原像攻击——长消息</vt:lpstr>
      <vt:lpstr>对MD结构的第二原像攻击——长消息</vt:lpstr>
      <vt:lpstr>强化MD结构 strengthing MD</vt:lpstr>
      <vt:lpstr>对强化MD结构的第二原像攻击——长消息</vt:lpstr>
      <vt:lpstr>对强化MD结构的第二原像攻击——长消息</vt:lpstr>
      <vt:lpstr>对强化MD结构的第二原像攻击——长消息</vt:lpstr>
      <vt:lpstr>Hash函数碰撞攻击理论</vt:lpstr>
      <vt:lpstr>MD系列杂凑函数</vt:lpstr>
      <vt:lpstr>碰撞攻击——王小云院士等</vt:lpstr>
      <vt:lpstr>MD4算法描述</vt:lpstr>
      <vt:lpstr>MD4算法描述——压缩函数</vt:lpstr>
      <vt:lpstr>轮函数∅_j</vt:lpstr>
      <vt:lpstr>Hash函数碰撞攻击理论——王小云院士等</vt:lpstr>
      <vt:lpstr>MD4的碰撞——一个消息分块的碰撞</vt:lpstr>
      <vt:lpstr>雪崩效应</vt:lpstr>
      <vt:lpstr>差分的定义——带符号的差分</vt:lpstr>
      <vt:lpstr>过布尔函数的传播特性</vt:lpstr>
      <vt:lpstr>PowerPoint 演示文稿</vt:lpstr>
      <vt:lpstr>过模加运算的传播特性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昕 李</cp:lastModifiedBy>
  <cp:revision>692</cp:revision>
  <dcterms:created xsi:type="dcterms:W3CDTF">2020-06-15T02:07:14Z</dcterms:created>
  <dcterms:modified xsi:type="dcterms:W3CDTF">2023-11-17T10:31:29Z</dcterms:modified>
</cp:coreProperties>
</file>